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Lst>
  <p:notesMasterIdLst>
    <p:notesMasterId r:id="rId10"/>
  </p:notesMasterIdLst>
  <p:handoutMasterIdLst>
    <p:handoutMasterId r:id="rId11"/>
  </p:handoutMasterIdLst>
  <p:sldIdLst>
    <p:sldId id="378" r:id="rId6"/>
    <p:sldId id="394" r:id="rId7"/>
    <p:sldId id="397" r:id="rId8"/>
    <p:sldId id="396" r:id="rId9"/>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4"/>
            <p14:sldId id="397"/>
            <p14:sldId id="3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39" autoAdjust="0"/>
  </p:normalViewPr>
  <p:slideViewPr>
    <p:cSldViewPr snapToGrid="0" snapToObjects="1">
      <p:cViewPr varScale="1">
        <p:scale>
          <a:sx n="63" d="100"/>
          <a:sy n="63" d="100"/>
        </p:scale>
        <p:origin x="76" y="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1/31/2021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
        <p:nvSpPr>
          <p:cNvPr id="6" name="Rektangel 5"/>
          <p:cNvSpPr/>
          <p:nvPr userDrawn="1"/>
        </p:nvSpPr>
        <p:spPr>
          <a:xfrm>
            <a:off x="9203562" y="6528516"/>
            <a:ext cx="2499402" cy="230832"/>
          </a:xfrm>
          <a:prstGeom prst="rect">
            <a:avLst/>
          </a:prstGeom>
        </p:spPr>
        <p:txBody>
          <a:bodyPr wrap="none">
            <a:spAutoFit/>
          </a:bodyPr>
          <a:lstStyle/>
          <a:p>
            <a:pPr algn="ctr"/>
            <a:r>
              <a:rPr lang="da-DK" sz="900" spc="100" dirty="0">
                <a:latin typeface="Arial" panose="020B0604020202020204" pitchFamily="34" charset="0"/>
                <a:ea typeface="Times New Roman" panose="02020603050405020304" pitchFamily="18" charset="0"/>
                <a:cs typeface="Times New Roman" panose="02020603050405020304" pitchFamily="18" charset="0"/>
              </a:rPr>
              <a:t>Arbejdsmiljøsektionen, oktober 2020</a:t>
            </a:r>
            <a:endParaRPr lang="da-DK" sz="900" dirty="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7445" y="0"/>
            <a:ext cx="12192000" cy="6858000"/>
          </a:xfrm>
        </p:spPr>
      </p:pic>
      <p:sp>
        <p:nvSpPr>
          <p:cNvPr id="4" name="Titel 3"/>
          <p:cNvSpPr>
            <a:spLocks noGrp="1"/>
          </p:cNvSpPr>
          <p:nvPr>
            <p:ph type="title"/>
          </p:nvPr>
        </p:nvSpPr>
        <p:spPr>
          <a:xfrm>
            <a:off x="2441575" y="2179783"/>
            <a:ext cx="7341129" cy="2373744"/>
          </a:xfrm>
        </p:spPr>
        <p:txBody>
          <a:bodyPr/>
          <a:lstStyle/>
          <a:p>
            <a:r>
              <a:rPr lang="da-DK" cap="all" dirty="0"/>
              <a:t>Møder ang. trivselsbarometer og sygefraværsstatistik i samarbejds- og </a:t>
            </a:r>
            <a:r>
              <a:rPr lang="da-DK" cap="all" dirty="0" smtClean="0"/>
              <a:t>arbejdsmiljøudvalg</a:t>
            </a:r>
            <a:br>
              <a:rPr lang="da-DK" cap="all" dirty="0" smtClean="0"/>
            </a:br>
            <a:r>
              <a:rPr lang="da-DK" sz="800" cap="all" dirty="0" smtClean="0"/>
              <a:t>Sidst redigeret februar 2021</a:t>
            </a:r>
            <a:endParaRPr lang="da-DK" sz="800" cap="all"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29067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smtClean="0"/>
          </a:p>
        </p:txBody>
      </p:sp>
      <p:sp>
        <p:nvSpPr>
          <p:cNvPr id="3" name="Titel 2"/>
          <p:cNvSpPr>
            <a:spLocks noGrp="1"/>
          </p:cNvSpPr>
          <p:nvPr>
            <p:ph type="title"/>
          </p:nvPr>
        </p:nvSpPr>
        <p:spPr>
          <a:xfrm>
            <a:off x="587373" y="370290"/>
            <a:ext cx="9570417" cy="1474385"/>
          </a:xfrm>
        </p:spPr>
        <p:txBody>
          <a:bodyPr/>
          <a:lstStyle/>
          <a:p>
            <a:r>
              <a:rPr lang="da-DK" dirty="0"/>
              <a:t>”Gode råd” – spørgsmål til behandling af </a:t>
            </a:r>
            <a:r>
              <a:rPr lang="da-DK" dirty="0" smtClean="0"/>
              <a:t>Trivselsbarometer </a:t>
            </a:r>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600107287"/>
              </p:ext>
            </p:extLst>
          </p:nvPr>
        </p:nvGraphicFramePr>
        <p:xfrm>
          <a:off x="849743" y="1994294"/>
          <a:ext cx="10483272" cy="3581559"/>
        </p:xfrm>
        <a:graphic>
          <a:graphicData uri="http://schemas.openxmlformats.org/drawingml/2006/table">
            <a:tbl>
              <a:tblPr firstRow="1" bandRow="1">
                <a:tableStyleId>{5C22544A-7EE6-4342-B048-85BDC9FD1C3A}</a:tableStyleId>
              </a:tblPr>
              <a:tblGrid>
                <a:gridCol w="10483272">
                  <a:extLst>
                    <a:ext uri="{9D8B030D-6E8A-4147-A177-3AD203B41FA5}">
                      <a16:colId xmlns:a16="http://schemas.microsoft.com/office/drawing/2014/main" val="104525851"/>
                    </a:ext>
                  </a:extLst>
                </a:gridCol>
              </a:tblGrid>
              <a:tr h="376414">
                <a:tc>
                  <a:txBody>
                    <a:bodyPr/>
                    <a:lstStyle/>
                    <a:p>
                      <a:r>
                        <a:rPr lang="da-DK" sz="1800" b="1" kern="1200" dirty="0" smtClean="0">
                          <a:solidFill>
                            <a:schemeClr val="lt1"/>
                          </a:solidFill>
                          <a:effectLst/>
                          <a:latin typeface="+mn-lt"/>
                          <a:ea typeface="+mn-ea"/>
                          <a:cs typeface="+mn-cs"/>
                        </a:rPr>
                        <a:t>Trivselsbarometer – Samlet trivselsscore</a:t>
                      </a:r>
                      <a:endParaRPr lang="da-DK" sz="1800" u="none" dirty="0"/>
                    </a:p>
                  </a:txBody>
                  <a:tcPr/>
                </a:tc>
                <a:extLst>
                  <a:ext uri="{0D108BD9-81ED-4DB2-BD59-A6C34878D82A}">
                    <a16:rowId xmlns:a16="http://schemas.microsoft.com/office/drawing/2014/main" val="498331270"/>
                  </a:ext>
                </a:extLst>
              </a:tr>
              <a:tr h="587824">
                <a:tc>
                  <a:txBody>
                    <a:bodyPr/>
                    <a:lstStyle/>
                    <a:p>
                      <a:pPr marL="171450" lvl="0" indent="-171450">
                        <a:lnSpc>
                          <a:spcPct val="107000"/>
                        </a:lnSpc>
                        <a:spcAft>
                          <a:spcPts val="0"/>
                        </a:spcAft>
                        <a:buFont typeface="Arial" panose="020B0604020202020204" pitchFamily="34" charset="0"/>
                        <a:buChar char="•"/>
                      </a:pPr>
                      <a:r>
                        <a:rPr lang="da-DK" sz="1600" dirty="0" smtClean="0">
                          <a:solidFill>
                            <a:schemeClr val="tx1"/>
                          </a:solidFill>
                          <a:effectLst/>
                          <a:latin typeface="+mn-lt"/>
                          <a:ea typeface="Arial" panose="020B0604020202020204" pitchFamily="34" charset="0"/>
                          <a:cs typeface="Times New Roman" panose="02020603050405020304" pitchFamily="18" charset="0"/>
                        </a:rPr>
                        <a:t>Hvor befinder I jer på skalaen?</a:t>
                      </a:r>
                    </a:p>
                  </a:txBody>
                  <a:tcPr/>
                </a:tc>
                <a:extLst>
                  <a:ext uri="{0D108BD9-81ED-4DB2-BD59-A6C34878D82A}">
                    <a16:rowId xmlns:a16="http://schemas.microsoft.com/office/drawing/2014/main" val="3287798984"/>
                  </a:ext>
                </a:extLst>
              </a:tr>
              <a:tr h="587824">
                <a:tc>
                  <a:txBody>
                    <a:bodyPr/>
                    <a:lstStyle/>
                    <a:p>
                      <a:pPr marL="171450" lvl="0" indent="-171450">
                        <a:lnSpc>
                          <a:spcPct val="107000"/>
                        </a:lnSpc>
                        <a:spcAft>
                          <a:spcPts val="0"/>
                        </a:spcAft>
                        <a:buFont typeface="Arial" panose="020B0604020202020204" pitchFamily="34" charset="0"/>
                        <a:buChar char="•"/>
                      </a:pPr>
                      <a:r>
                        <a:rPr lang="da-DK" sz="1600" dirty="0" smtClean="0">
                          <a:solidFill>
                            <a:schemeClr val="tx1"/>
                          </a:solidFill>
                          <a:effectLst/>
                          <a:latin typeface="+mn-lt"/>
                          <a:ea typeface="Arial" panose="020B0604020202020204" pitchFamily="34" charset="0"/>
                          <a:cs typeface="Times New Roman" panose="02020603050405020304" pitchFamily="18" charset="0"/>
                        </a:rPr>
                        <a:t>Stigning/fald?</a:t>
                      </a:r>
                    </a:p>
                  </a:txBody>
                  <a:tcPr/>
                </a:tc>
                <a:extLst>
                  <a:ext uri="{0D108BD9-81ED-4DB2-BD59-A6C34878D82A}">
                    <a16:rowId xmlns:a16="http://schemas.microsoft.com/office/drawing/2014/main" val="1179918243"/>
                  </a:ext>
                </a:extLst>
              </a:tr>
              <a:tr h="606344">
                <a:tc>
                  <a:txBody>
                    <a:bodyPr/>
                    <a:lstStyle/>
                    <a:p>
                      <a:pPr marL="171450" lvl="0" indent="-171450">
                        <a:lnSpc>
                          <a:spcPct val="107000"/>
                        </a:lnSpc>
                        <a:spcAft>
                          <a:spcPts val="0"/>
                        </a:spcAft>
                        <a:buFont typeface="Arial" panose="020B0604020202020204" pitchFamily="34" charset="0"/>
                        <a:buChar char="•"/>
                      </a:pPr>
                      <a:r>
                        <a:rPr lang="da-DK" sz="1600" dirty="0" smtClean="0">
                          <a:solidFill>
                            <a:schemeClr val="tx1"/>
                          </a:solidFill>
                          <a:effectLst/>
                          <a:latin typeface="+mn-lt"/>
                          <a:ea typeface="Arial" panose="020B0604020202020204" pitchFamily="34" charset="0"/>
                          <a:cs typeface="Times New Roman" panose="02020603050405020304" pitchFamily="18" charset="0"/>
                        </a:rPr>
                        <a:t>Er I tilfredse med niveauet?</a:t>
                      </a:r>
                    </a:p>
                  </a:txBody>
                  <a:tcPr/>
                </a:tc>
                <a:extLst>
                  <a:ext uri="{0D108BD9-81ED-4DB2-BD59-A6C34878D82A}">
                    <a16:rowId xmlns:a16="http://schemas.microsoft.com/office/drawing/2014/main" val="1896560158"/>
                  </a:ext>
                </a:extLst>
              </a:tr>
              <a:tr h="587824">
                <a:tc>
                  <a:txBody>
                    <a:bodyPr/>
                    <a:lstStyle/>
                    <a:p>
                      <a:pPr marL="171450" lvl="0" indent="-171450">
                        <a:lnSpc>
                          <a:spcPct val="107000"/>
                        </a:lnSpc>
                        <a:spcAft>
                          <a:spcPts val="0"/>
                        </a:spcAft>
                        <a:buFont typeface="Arial" panose="020B0604020202020204" pitchFamily="34" charset="0"/>
                        <a:buChar char="•"/>
                      </a:pPr>
                      <a:r>
                        <a:rPr lang="da-DK" sz="1600" dirty="0" smtClean="0">
                          <a:solidFill>
                            <a:schemeClr val="tx1"/>
                          </a:solidFill>
                          <a:effectLst/>
                          <a:latin typeface="+mn-lt"/>
                          <a:ea typeface="Arial" panose="020B0604020202020204" pitchFamily="34" charset="0"/>
                          <a:cs typeface="Times New Roman" panose="02020603050405020304" pitchFamily="18" charset="0"/>
                        </a:rPr>
                        <a:t>Hvad har påvirket (positivt/negativt), at I ligger her på skalaen?</a:t>
                      </a:r>
                    </a:p>
                  </a:txBody>
                  <a:tcPr/>
                </a:tc>
                <a:extLst>
                  <a:ext uri="{0D108BD9-81ED-4DB2-BD59-A6C34878D82A}">
                    <a16:rowId xmlns:a16="http://schemas.microsoft.com/office/drawing/2014/main" val="700901719"/>
                  </a:ext>
                </a:extLst>
              </a:tr>
              <a:tr h="835329">
                <a:tc>
                  <a:txBody>
                    <a:bodyPr/>
                    <a:lstStyle/>
                    <a:p>
                      <a:pPr marL="171450" lvl="0" indent="-171450">
                        <a:lnSpc>
                          <a:spcPct val="107000"/>
                        </a:lnSpc>
                        <a:spcAft>
                          <a:spcPts val="0"/>
                        </a:spcAft>
                        <a:buFont typeface="Arial" panose="020B0604020202020204" pitchFamily="34" charset="0"/>
                        <a:buChar char="•"/>
                      </a:pPr>
                      <a:r>
                        <a:rPr lang="da-DK" sz="1600" dirty="0" smtClean="0">
                          <a:solidFill>
                            <a:schemeClr val="tx1"/>
                          </a:solidFill>
                          <a:effectLst/>
                          <a:latin typeface="+mn-lt"/>
                          <a:ea typeface="Arial" panose="020B0604020202020204" pitchFamily="34" charset="0"/>
                          <a:cs typeface="Times New Roman" panose="02020603050405020304" pitchFamily="18" charset="0"/>
                        </a:rPr>
                        <a:t>I hvilke spørgsmålskategorier finder I den største udvikling, hvor ser I bemærkelsesværdige stigninger/fald?</a:t>
                      </a:r>
                      <a:endParaRPr lang="da-DK" sz="1600" dirty="0">
                        <a:solidFill>
                          <a:schemeClr val="tx1"/>
                        </a:solidFill>
                        <a:effectLst/>
                        <a:latin typeface="+mn-lt"/>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4181045227"/>
                  </a:ext>
                </a:extLst>
              </a:tr>
            </a:tbl>
          </a:graphicData>
        </a:graphic>
      </p:graphicFrame>
    </p:spTree>
    <p:extLst>
      <p:ext uri="{BB962C8B-B14F-4D97-AF65-F5344CB8AC3E}">
        <p14:creationId xmlns:p14="http://schemas.microsoft.com/office/powerpoint/2010/main" val="3822308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smtClean="0"/>
          </a:p>
        </p:txBody>
      </p:sp>
      <p:sp>
        <p:nvSpPr>
          <p:cNvPr id="3" name="Titel 2"/>
          <p:cNvSpPr>
            <a:spLocks noGrp="1"/>
          </p:cNvSpPr>
          <p:nvPr>
            <p:ph type="title"/>
          </p:nvPr>
        </p:nvSpPr>
        <p:spPr>
          <a:xfrm>
            <a:off x="587374" y="370290"/>
            <a:ext cx="9679748" cy="1474385"/>
          </a:xfrm>
        </p:spPr>
        <p:txBody>
          <a:bodyPr/>
          <a:lstStyle/>
          <a:p>
            <a:r>
              <a:rPr lang="da-DK" dirty="0"/>
              <a:t>”Gode råd” – spørgsmål til behandling </a:t>
            </a:r>
            <a:r>
              <a:rPr lang="da-DK" dirty="0" smtClean="0"/>
              <a:t>sygefraværsstatistik</a:t>
            </a:r>
            <a:endParaRPr lang="da-DK" dirty="0"/>
          </a:p>
        </p:txBody>
      </p:sp>
      <p:graphicFrame>
        <p:nvGraphicFramePr>
          <p:cNvPr id="5" name="Tabel 4"/>
          <p:cNvGraphicFramePr>
            <a:graphicFrameLocks noGrp="1"/>
          </p:cNvGraphicFramePr>
          <p:nvPr>
            <p:extLst>
              <p:ext uri="{D42A27DB-BD31-4B8C-83A1-F6EECF244321}">
                <p14:modId xmlns:p14="http://schemas.microsoft.com/office/powerpoint/2010/main" val="266509852"/>
              </p:ext>
            </p:extLst>
          </p:nvPr>
        </p:nvGraphicFramePr>
        <p:xfrm>
          <a:off x="849751" y="1987600"/>
          <a:ext cx="10483200" cy="3909599"/>
        </p:xfrm>
        <a:graphic>
          <a:graphicData uri="http://schemas.openxmlformats.org/drawingml/2006/table">
            <a:tbl>
              <a:tblPr firstRow="1" bandRow="1">
                <a:tableStyleId>{5C22544A-7EE6-4342-B048-85BDC9FD1C3A}</a:tableStyleId>
              </a:tblPr>
              <a:tblGrid>
                <a:gridCol w="10483200">
                  <a:extLst>
                    <a:ext uri="{9D8B030D-6E8A-4147-A177-3AD203B41FA5}">
                      <a16:colId xmlns:a16="http://schemas.microsoft.com/office/drawing/2014/main" val="104525851"/>
                    </a:ext>
                  </a:extLst>
                </a:gridCol>
              </a:tblGrid>
              <a:tr h="571795">
                <a:tc>
                  <a:txBody>
                    <a:bodyPr/>
                    <a:lstStyle/>
                    <a:p>
                      <a:r>
                        <a:rPr lang="da-DK" sz="1800" b="1" kern="1200" dirty="0" smtClean="0">
                          <a:solidFill>
                            <a:schemeClr val="lt1"/>
                          </a:solidFill>
                          <a:effectLst/>
                          <a:latin typeface="+mn-lt"/>
                          <a:ea typeface="+mn-ea"/>
                          <a:cs typeface="+mn-cs"/>
                        </a:rPr>
                        <a:t> Samlet sygefraværsstatistik</a:t>
                      </a:r>
                      <a:endParaRPr lang="da-DK" sz="1800" dirty="0"/>
                    </a:p>
                  </a:txBody>
                  <a:tcPr/>
                </a:tc>
                <a:extLst>
                  <a:ext uri="{0D108BD9-81ED-4DB2-BD59-A6C34878D82A}">
                    <a16:rowId xmlns:a16="http://schemas.microsoft.com/office/drawing/2014/main" val="498331270"/>
                  </a:ext>
                </a:extLst>
              </a:tr>
              <a:tr h="834451">
                <a:tc>
                  <a:txBody>
                    <a:bodyPr/>
                    <a:lstStyle/>
                    <a:p>
                      <a:pPr marL="285750" lvl="0" indent="-285750">
                        <a:spcAft>
                          <a:spcPts val="0"/>
                        </a:spcAft>
                        <a:buFont typeface="Arial" panose="020B0604020202020204" pitchFamily="34" charset="0"/>
                        <a:buChar char="•"/>
                      </a:pPr>
                      <a:r>
                        <a:rPr lang="da-DK" sz="1600" spc="0" baseline="0" dirty="0" err="1" smtClean="0">
                          <a:solidFill>
                            <a:schemeClr val="tx1"/>
                          </a:solidFill>
                          <a:effectLst/>
                          <a:latin typeface="+mn-lt"/>
                          <a:ea typeface="Arial" panose="020B0604020202020204" pitchFamily="34" charset="0"/>
                          <a:cs typeface="Times New Roman" panose="02020603050405020304" pitchFamily="18" charset="0"/>
                        </a:rPr>
                        <a:t>Hvrdan</a:t>
                      </a:r>
                      <a:r>
                        <a:rPr lang="da-DK" sz="1600" spc="0" baseline="0" dirty="0" smtClean="0">
                          <a:solidFill>
                            <a:schemeClr val="tx1"/>
                          </a:solidFill>
                          <a:effectLst/>
                          <a:latin typeface="+mn-lt"/>
                          <a:ea typeface="Arial" panose="020B0604020202020204" pitchFamily="34" charset="0"/>
                          <a:cs typeface="Times New Roman" panose="02020603050405020304" pitchFamily="18" charset="0"/>
                        </a:rPr>
                        <a:t> er jeres niveau sammenlignet med Fakultetets sygefraværsprocent?</a:t>
                      </a:r>
                    </a:p>
                  </a:txBody>
                  <a:tcPr/>
                </a:tc>
                <a:extLst>
                  <a:ext uri="{0D108BD9-81ED-4DB2-BD59-A6C34878D82A}">
                    <a16:rowId xmlns:a16="http://schemas.microsoft.com/office/drawing/2014/main" val="3287798984"/>
                  </a:ext>
                </a:extLst>
              </a:tr>
              <a:tr h="834451">
                <a:tc>
                  <a:txBody>
                    <a:bodyPr/>
                    <a:lstStyle/>
                    <a:p>
                      <a:pPr marL="285750" indent="-285750">
                        <a:spcAft>
                          <a:spcPts val="0"/>
                        </a:spcAft>
                        <a:buFont typeface="Arial" panose="020B0604020202020204" pitchFamily="34" charset="0"/>
                        <a:buChar char="•"/>
                      </a:pPr>
                      <a:r>
                        <a:rPr lang="da-DK" sz="1600" spc="0" baseline="0" dirty="0" smtClean="0">
                          <a:solidFill>
                            <a:schemeClr val="tx1"/>
                          </a:solidFill>
                          <a:effectLst/>
                          <a:latin typeface="+mn-lt"/>
                          <a:ea typeface="Arial" panose="020B0604020202020204" pitchFamily="34" charset="0"/>
                          <a:cs typeface="Times New Roman" panose="02020603050405020304" pitchFamily="18" charset="0"/>
                        </a:rPr>
                        <a:t>Er I tilfredse med niveauet? </a:t>
                      </a:r>
                    </a:p>
                  </a:txBody>
                  <a:tcPr/>
                </a:tc>
                <a:extLst>
                  <a:ext uri="{0D108BD9-81ED-4DB2-BD59-A6C34878D82A}">
                    <a16:rowId xmlns:a16="http://schemas.microsoft.com/office/drawing/2014/main" val="1179918243"/>
                  </a:ext>
                </a:extLst>
              </a:tr>
              <a:tr h="834451">
                <a:tc>
                  <a:txBody>
                    <a:bodyPr/>
                    <a:lstStyle/>
                    <a:p>
                      <a:pPr marL="285750" lvl="0" indent="-285750">
                        <a:spcAft>
                          <a:spcPts val="0"/>
                        </a:spcAft>
                        <a:buFont typeface="Arial" panose="020B0604020202020204" pitchFamily="34" charset="0"/>
                        <a:buChar char="•"/>
                      </a:pPr>
                      <a:r>
                        <a:rPr lang="da-DK" sz="1600" spc="0" baseline="0" dirty="0" smtClean="0">
                          <a:solidFill>
                            <a:schemeClr val="tx1"/>
                          </a:solidFill>
                          <a:effectLst/>
                          <a:latin typeface="+mn-lt"/>
                          <a:ea typeface="Arial" panose="020B0604020202020204" pitchFamily="34" charset="0"/>
                          <a:cs typeface="Times New Roman" panose="02020603050405020304" pitchFamily="18" charset="0"/>
                        </a:rPr>
                        <a:t>Hvad er det samlede antal sygedage – er det overraskende/forventeligt?</a:t>
                      </a:r>
                    </a:p>
                  </a:txBody>
                  <a:tcPr/>
                </a:tc>
                <a:extLst>
                  <a:ext uri="{0D108BD9-81ED-4DB2-BD59-A6C34878D82A}">
                    <a16:rowId xmlns:a16="http://schemas.microsoft.com/office/drawing/2014/main" val="1896560158"/>
                  </a:ext>
                </a:extLst>
              </a:tr>
              <a:tr h="834451">
                <a:tc>
                  <a:txBody>
                    <a:bodyPr/>
                    <a:lstStyle/>
                    <a:p>
                      <a:pPr marL="285750" lvl="0" indent="-285750">
                        <a:spcAft>
                          <a:spcPts val="0"/>
                        </a:spcAft>
                        <a:buFont typeface="Arial" panose="020B0604020202020204" pitchFamily="34" charset="0"/>
                        <a:buChar char="•"/>
                      </a:pPr>
                      <a:r>
                        <a:rPr lang="da-DK" sz="1600" spc="0" baseline="0" dirty="0" smtClean="0">
                          <a:solidFill>
                            <a:schemeClr val="tx1"/>
                          </a:solidFill>
                          <a:effectLst/>
                          <a:latin typeface="+mn-lt"/>
                          <a:ea typeface="Arial" panose="020B0604020202020204" pitchFamily="34" charset="0"/>
                          <a:cs typeface="Times New Roman" panose="02020603050405020304" pitchFamily="18" charset="0"/>
                        </a:rPr>
                        <a:t>Hvordan er fordelingen mellem det lange og det korte sygefravær?</a:t>
                      </a:r>
                    </a:p>
                  </a:txBody>
                  <a:tcPr/>
                </a:tc>
                <a:extLst>
                  <a:ext uri="{0D108BD9-81ED-4DB2-BD59-A6C34878D82A}">
                    <a16:rowId xmlns:a16="http://schemas.microsoft.com/office/drawing/2014/main" val="700901719"/>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186524452"/>
              </p:ext>
            </p:extLst>
          </p:nvPr>
        </p:nvGraphicFramePr>
        <p:xfrm>
          <a:off x="856687" y="1727491"/>
          <a:ext cx="10483200" cy="4429815"/>
        </p:xfrm>
        <a:graphic>
          <a:graphicData uri="http://schemas.openxmlformats.org/drawingml/2006/table">
            <a:tbl>
              <a:tblPr firstRow="1" bandRow="1">
                <a:tableStyleId>{5C22544A-7EE6-4342-B048-85BDC9FD1C3A}</a:tableStyleId>
              </a:tblPr>
              <a:tblGrid>
                <a:gridCol w="10483200">
                  <a:extLst>
                    <a:ext uri="{9D8B030D-6E8A-4147-A177-3AD203B41FA5}">
                      <a16:colId xmlns:a16="http://schemas.microsoft.com/office/drawing/2014/main" val="104525851"/>
                    </a:ext>
                  </a:extLst>
                </a:gridCol>
              </a:tblGrid>
              <a:tr h="394695">
                <a:tc>
                  <a:txBody>
                    <a:bodyPr/>
                    <a:lstStyle/>
                    <a:p>
                      <a:r>
                        <a:rPr lang="da-DK" sz="1800" b="1" kern="1200" dirty="0" smtClean="0">
                          <a:solidFill>
                            <a:schemeClr val="lt1"/>
                          </a:solidFill>
                          <a:effectLst/>
                          <a:latin typeface="+mn-lt"/>
                          <a:ea typeface="+mn-ea"/>
                          <a:cs typeface="+mn-cs"/>
                        </a:rPr>
                        <a:t>Samlet sygefraværsstatistik</a:t>
                      </a:r>
                      <a:endParaRPr lang="da-DK" sz="1800" dirty="0"/>
                    </a:p>
                  </a:txBody>
                  <a:tcPr/>
                </a:tc>
                <a:extLst>
                  <a:ext uri="{0D108BD9-81ED-4DB2-BD59-A6C34878D82A}">
                    <a16:rowId xmlns:a16="http://schemas.microsoft.com/office/drawing/2014/main" val="498331270"/>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er jeres niveau sammenlignet med fakultetets samlede sygefraværsprocent?</a:t>
                      </a:r>
                    </a:p>
                  </a:txBody>
                  <a:tcPr/>
                </a:tc>
                <a:extLst>
                  <a:ext uri="{0D108BD9-81ED-4DB2-BD59-A6C34878D82A}">
                    <a16:rowId xmlns:a16="http://schemas.microsoft.com/office/drawing/2014/main" val="3287798984"/>
                  </a:ext>
                </a:extLst>
              </a:tr>
              <a:tr h="576000">
                <a:tc>
                  <a:txBody>
                    <a:bodyPr/>
                    <a:lstStyle/>
                    <a:p>
                      <a:pPr marL="285750" marR="0" lvl="0" indent="-285750" algn="l" defTabSz="9143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smtClean="0">
                          <a:solidFill>
                            <a:schemeClr val="tx1"/>
                          </a:solidFill>
                          <a:effectLst/>
                          <a:latin typeface="+mn-lt"/>
                          <a:ea typeface="+mn-ea"/>
                          <a:cs typeface="+mn-cs"/>
                        </a:rPr>
                        <a:t>Er I tilfredse med niveauet? </a:t>
                      </a:r>
                    </a:p>
                  </a:txBody>
                  <a:tcPr/>
                </a:tc>
                <a:extLst>
                  <a:ext uri="{0D108BD9-81ED-4DB2-BD59-A6C34878D82A}">
                    <a16:rowId xmlns:a16="http://schemas.microsoft.com/office/drawing/2014/main" val="1179918243"/>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Hvad er det samlede antal sygedage – er det overraskende/forventeligt?</a:t>
                      </a:r>
                    </a:p>
                  </a:txBody>
                  <a:tcPr/>
                </a:tc>
                <a:extLst>
                  <a:ext uri="{0D108BD9-81ED-4DB2-BD59-A6C34878D82A}">
                    <a16:rowId xmlns:a16="http://schemas.microsoft.com/office/drawing/2014/main" val="1896560158"/>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er fordelingen mellem det lange og det korte sygefravær?</a:t>
                      </a:r>
                    </a:p>
                  </a:txBody>
                  <a:tcPr/>
                </a:tc>
                <a:extLst>
                  <a:ext uri="{0D108BD9-81ED-4DB2-BD59-A6C34878D82A}">
                    <a16:rowId xmlns:a16="http://schemas.microsoft.com/office/drawing/2014/main" val="700901719"/>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Hvordan ser jeres langtidsfriskfrekvens ud?</a:t>
                      </a:r>
                    </a:p>
                  </a:txBody>
                  <a:tcPr/>
                </a:tc>
                <a:extLst>
                  <a:ext uri="{0D108BD9-81ED-4DB2-BD59-A6C34878D82A}">
                    <a16:rowId xmlns:a16="http://schemas.microsoft.com/office/drawing/2014/main" val="4181045227"/>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Er der et forhold, der skiller sig særligt ud – hvorfor? Eks. VIP/TAP, køn osv.</a:t>
                      </a:r>
                    </a:p>
                  </a:txBody>
                  <a:tcPr/>
                </a:tc>
                <a:extLst>
                  <a:ext uri="{0D108BD9-81ED-4DB2-BD59-A6C34878D82A}">
                    <a16:rowId xmlns:a16="http://schemas.microsoft.com/office/drawing/2014/main" val="1851848561"/>
                  </a:ext>
                </a:extLst>
              </a:tr>
              <a:tr h="576000">
                <a:tc>
                  <a:txBody>
                    <a:bodyPr/>
                    <a:lstStyle/>
                    <a:p>
                      <a:pPr marL="285750" lvl="0" indent="-285750">
                        <a:buFont typeface="Arial" panose="020B0604020202020204" pitchFamily="34" charset="0"/>
                        <a:buChar char="•"/>
                      </a:pPr>
                      <a:r>
                        <a:rPr lang="da-DK" sz="1600" kern="1200" dirty="0" smtClean="0">
                          <a:solidFill>
                            <a:schemeClr val="tx1"/>
                          </a:solidFill>
                          <a:effectLst/>
                          <a:latin typeface="+mn-lt"/>
                          <a:ea typeface="+mn-ea"/>
                          <a:cs typeface="+mn-cs"/>
                        </a:rPr>
                        <a:t>Er der forhold i arbejdsmiljøet, som kan være årsag til sygefraværet (brug gerne opmærksomheder fra drøftelse af trivselsbarometerresultater)?</a:t>
                      </a:r>
                    </a:p>
                  </a:txBody>
                  <a:tcPr/>
                </a:tc>
                <a:extLst>
                  <a:ext uri="{0D108BD9-81ED-4DB2-BD59-A6C34878D82A}">
                    <a16:rowId xmlns:a16="http://schemas.microsoft.com/office/drawing/2014/main" val="527431695"/>
                  </a:ext>
                </a:extLst>
              </a:tr>
            </a:tbl>
          </a:graphicData>
        </a:graphic>
      </p:graphicFrame>
    </p:spTree>
    <p:extLst>
      <p:ext uri="{BB962C8B-B14F-4D97-AF65-F5344CB8AC3E}">
        <p14:creationId xmlns:p14="http://schemas.microsoft.com/office/powerpoint/2010/main" val="237771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smtClean="0"/>
          </a:p>
        </p:txBody>
      </p:sp>
      <p:sp>
        <p:nvSpPr>
          <p:cNvPr id="3" name="Titel 2"/>
          <p:cNvSpPr>
            <a:spLocks noGrp="1"/>
          </p:cNvSpPr>
          <p:nvPr>
            <p:ph type="title"/>
          </p:nvPr>
        </p:nvSpPr>
        <p:spPr>
          <a:xfrm>
            <a:off x="587374" y="137294"/>
            <a:ext cx="10315852" cy="911858"/>
          </a:xfrm>
        </p:spPr>
        <p:txBody>
          <a:bodyPr/>
          <a:lstStyle/>
          <a:p>
            <a:r>
              <a:rPr lang="da-DK" dirty="0" smtClean="0"/>
              <a:t>Hvad så nu - handlinger?</a:t>
            </a:r>
            <a:r>
              <a:rPr lang="da-DK" sz="2400" dirty="0" smtClean="0"/>
              <a:t/>
            </a:r>
            <a:br>
              <a:rPr lang="da-DK" sz="2400" dirty="0" smtClean="0"/>
            </a:br>
            <a:endParaRPr lang="da-DK" dirty="0"/>
          </a:p>
        </p:txBody>
      </p:sp>
      <p:sp>
        <p:nvSpPr>
          <p:cNvPr id="4" name="Pladsholder til tekst 3"/>
          <p:cNvSpPr>
            <a:spLocks noGrp="1"/>
          </p:cNvSpPr>
          <p:nvPr>
            <p:ph type="body" sz="quarter" idx="12"/>
          </p:nvPr>
        </p:nvSpPr>
        <p:spPr>
          <a:xfrm>
            <a:off x="449193" y="1182757"/>
            <a:ext cx="5355259" cy="5486400"/>
          </a:xfrm>
        </p:spPr>
        <p:txBody>
          <a:bodyPr numCol="2">
            <a:normAutofit/>
          </a:bodyPr>
          <a:lstStyle/>
          <a:p>
            <a:pPr marL="0" indent="0">
              <a:buNone/>
            </a:pPr>
            <a:r>
              <a:rPr lang="da-DK" b="1" dirty="0"/>
              <a:t>Sygefravær </a:t>
            </a:r>
          </a:p>
          <a:p>
            <a:pPr lvl="0">
              <a:buFont typeface="Arial" panose="020B0604020202020204" pitchFamily="34" charset="0"/>
              <a:buChar char="•"/>
            </a:pPr>
            <a:r>
              <a:rPr lang="da-DK" dirty="0" smtClean="0"/>
              <a:t>Hvis </a:t>
            </a:r>
            <a:r>
              <a:rPr lang="da-DK" dirty="0"/>
              <a:t>vi skruer tiden et år frem</a:t>
            </a:r>
            <a:r>
              <a:rPr lang="da-DK" dirty="0" smtClean="0"/>
              <a:t>, hvilke </a:t>
            </a:r>
            <a:r>
              <a:rPr lang="da-DK" dirty="0"/>
              <a:t>kategorier ønsker </a:t>
            </a:r>
            <a:r>
              <a:rPr lang="da-DK" dirty="0" smtClean="0"/>
              <a:t>I </a:t>
            </a:r>
            <a:r>
              <a:rPr lang="da-DK" dirty="0"/>
              <a:t>at flytte jer mest på: </a:t>
            </a:r>
            <a:r>
              <a:rPr lang="da-DK" dirty="0" smtClean="0"/>
              <a:t>Samlede </a:t>
            </a:r>
            <a:r>
              <a:rPr lang="da-DK" dirty="0"/>
              <a:t>sygefraværsdage, kort/langt sygefravær, langtidsfriskfrekvens, andet?</a:t>
            </a:r>
          </a:p>
          <a:p>
            <a:pPr lvl="0">
              <a:buFont typeface="Arial" panose="020B0604020202020204" pitchFamily="34" charset="0"/>
              <a:buChar char="•"/>
            </a:pPr>
            <a:r>
              <a:rPr lang="da-DK" dirty="0"/>
              <a:t>Hvilke handlinger kalder det </a:t>
            </a:r>
            <a:r>
              <a:rPr lang="da-DK" dirty="0" smtClean="0"/>
              <a:t>på (eks</a:t>
            </a:r>
            <a:r>
              <a:rPr lang="da-DK" dirty="0"/>
              <a:t>. lokale initiativer, information, </a:t>
            </a:r>
            <a:r>
              <a:rPr lang="da-DK" dirty="0" err="1"/>
              <a:t>nærværs-</a:t>
            </a:r>
            <a:r>
              <a:rPr lang="da-DK" dirty="0"/>
              <a:t>/kulturarbejde, kompetenceudvikling </a:t>
            </a:r>
            <a:r>
              <a:rPr lang="da-DK" dirty="0" smtClean="0"/>
              <a:t>i</a:t>
            </a:r>
          </a:p>
          <a:p>
            <a:pPr lvl="0">
              <a:buFont typeface="Arial" panose="020B0604020202020204" pitchFamily="34" charset="0"/>
              <a:buChar char="•"/>
            </a:pPr>
            <a:endParaRPr lang="da-DK" dirty="0" smtClean="0"/>
          </a:p>
          <a:p>
            <a:pPr lvl="0">
              <a:buFont typeface="Arial" panose="020B0604020202020204" pitchFamily="34" charset="0"/>
              <a:buChar char="•"/>
            </a:pPr>
            <a:endParaRPr lang="da-DK" dirty="0"/>
          </a:p>
          <a:p>
            <a:pPr lvl="0">
              <a:buFont typeface="Arial" panose="020B0604020202020204" pitchFamily="34" charset="0"/>
              <a:buChar char="•"/>
            </a:pPr>
            <a:endParaRPr lang="da-DK" dirty="0"/>
          </a:p>
          <a:p>
            <a:pPr lvl="0">
              <a:buFont typeface="Arial" panose="020B0604020202020204" pitchFamily="34" charset="0"/>
              <a:buChar char="•"/>
            </a:pPr>
            <a:r>
              <a:rPr lang="da-DK" dirty="0" smtClean="0"/>
              <a:t>Hvordan </a:t>
            </a:r>
            <a:r>
              <a:rPr lang="da-DK" dirty="0"/>
              <a:t>kan handlingerne eksekveres i forbindelse med APV-kortlægning og/eller </a:t>
            </a:r>
            <a:r>
              <a:rPr lang="da-DK" dirty="0" smtClean="0"/>
              <a:t>arbejdsmiljødrøftelse?</a:t>
            </a:r>
            <a:endParaRPr lang="da-DK" dirty="0"/>
          </a:p>
          <a:p>
            <a:pPr marL="0" indent="0">
              <a:buNone/>
            </a:pPr>
            <a:r>
              <a:rPr lang="da-DK" b="1" dirty="0" smtClean="0"/>
              <a:t>Hvem </a:t>
            </a:r>
            <a:r>
              <a:rPr lang="da-DK" b="1" dirty="0"/>
              <a:t>skal ellers involveres?</a:t>
            </a:r>
            <a:endParaRPr lang="da-DK" dirty="0"/>
          </a:p>
          <a:p>
            <a:pPr lvl="0">
              <a:buFont typeface="Arial" panose="020B0604020202020204" pitchFamily="34" charset="0"/>
              <a:buChar char="•"/>
            </a:pPr>
            <a:r>
              <a:rPr lang="da-DK" dirty="0"/>
              <a:t>Hvordan kan Arbejdsmiljøgruppen, </a:t>
            </a:r>
            <a:r>
              <a:rPr lang="da-DK" dirty="0" smtClean="0"/>
              <a:t>FSU/Dekanen/Sekretariatet/andre </a:t>
            </a:r>
            <a:r>
              <a:rPr lang="da-DK" dirty="0"/>
              <a:t>understøtte </a:t>
            </a:r>
            <a:r>
              <a:rPr lang="da-DK" dirty="0" smtClean="0"/>
              <a:t>dette? </a:t>
            </a:r>
            <a:endParaRPr lang="da-DK" dirty="0"/>
          </a:p>
        </p:txBody>
      </p:sp>
      <p:sp>
        <p:nvSpPr>
          <p:cNvPr id="5" name="Pladsholder til tekst 3"/>
          <p:cNvSpPr txBox="1">
            <a:spLocks/>
          </p:cNvSpPr>
          <p:nvPr/>
        </p:nvSpPr>
        <p:spPr>
          <a:xfrm>
            <a:off x="6579704" y="1182757"/>
            <a:ext cx="5331652" cy="4586864"/>
          </a:xfrm>
          <a:prstGeom prst="rect">
            <a:avLst/>
          </a:prstGeom>
        </p:spPr>
        <p:txBody>
          <a:bodyPr vert="horz" lIns="0" tIns="45720" rIns="0" bIns="45720" numCol="2" rtlCol="0">
            <a:normAutofit/>
          </a:bodyPr>
          <a:lstStyle>
            <a:lvl1pPr marL="285750" indent="-285750" algn="l" defTabSz="914318" rtl="0" eaLnBrk="1" latinLnBrk="0" hangingPunct="1">
              <a:lnSpc>
                <a:spcPct val="120000"/>
              </a:lnSpc>
              <a:spcBef>
                <a:spcPts val="1000"/>
              </a:spcBef>
              <a:buFontTx/>
              <a:buBlip>
                <a:blip r:embed="rId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da-DK" b="1" dirty="0" smtClean="0"/>
              <a:t>Trivselsbarometer</a:t>
            </a:r>
          </a:p>
          <a:p>
            <a:pPr>
              <a:buFont typeface="Arial" panose="020B0604020202020204" pitchFamily="34" charset="0"/>
              <a:buChar char="•"/>
            </a:pPr>
            <a:r>
              <a:rPr lang="da-DK" dirty="0" smtClean="0"/>
              <a:t>Hvis vi skruer tiden et år frem, hvilke spørgsmål/scorer ønsker</a:t>
            </a:r>
            <a:br>
              <a:rPr lang="da-DK" dirty="0" smtClean="0"/>
            </a:br>
            <a:r>
              <a:rPr lang="da-DK" dirty="0" smtClean="0"/>
              <a:t>I at flytte jer mest på</a:t>
            </a:r>
            <a:r>
              <a:rPr lang="da-DK" dirty="0"/>
              <a:t>?</a:t>
            </a:r>
            <a:r>
              <a:rPr lang="da-DK" dirty="0" smtClean="0"/>
              <a:t> </a:t>
            </a:r>
          </a:p>
          <a:p>
            <a:pPr>
              <a:buFont typeface="Arial" panose="020B0604020202020204" pitchFamily="34" charset="0"/>
              <a:buChar char="•"/>
            </a:pPr>
            <a:r>
              <a:rPr lang="da-DK" dirty="0" smtClean="0"/>
              <a:t>Hvilke handlinger kalder det på (eks. lokale  initiativer, information, </a:t>
            </a:r>
            <a:r>
              <a:rPr lang="da-DK" dirty="0" err="1" smtClean="0"/>
              <a:t>nærværs-</a:t>
            </a:r>
            <a:r>
              <a:rPr lang="da-DK" dirty="0" smtClean="0"/>
              <a:t>/kulturarbejde, kompetenceudvikling m.m.)</a:t>
            </a:r>
          </a:p>
          <a:p>
            <a:pPr>
              <a:buFont typeface="Arial" panose="020B0604020202020204" pitchFamily="34" charset="0"/>
              <a:buChar char="•"/>
            </a:pPr>
            <a:endParaRPr lang="da-DK" dirty="0" smtClean="0"/>
          </a:p>
          <a:p>
            <a:pPr>
              <a:buFont typeface="Arial" panose="020B0604020202020204" pitchFamily="34" charset="0"/>
              <a:buChar char="•"/>
            </a:pPr>
            <a:endParaRPr lang="da-DK" dirty="0"/>
          </a:p>
          <a:p>
            <a:pPr>
              <a:buFont typeface="Arial" panose="020B0604020202020204" pitchFamily="34" charset="0"/>
              <a:buChar char="•"/>
            </a:pPr>
            <a:r>
              <a:rPr lang="da-DK" dirty="0" smtClean="0"/>
              <a:t>Hvordan kan handlingerne eksekveres i forbindelse med APV-kortlægning og/eller arbejdsmiljødrøftelse?</a:t>
            </a:r>
          </a:p>
          <a:p>
            <a:pPr marL="0" indent="0">
              <a:buFontTx/>
              <a:buNone/>
            </a:pPr>
            <a:r>
              <a:rPr lang="da-DK" b="1" dirty="0" smtClean="0"/>
              <a:t>Hvem skal ellers         involveres?</a:t>
            </a:r>
            <a:endParaRPr lang="da-DK" dirty="0" smtClean="0"/>
          </a:p>
          <a:p>
            <a:pPr>
              <a:buFont typeface="Arial" panose="020B0604020202020204" pitchFamily="34" charset="0"/>
              <a:buChar char="•"/>
            </a:pPr>
            <a:r>
              <a:rPr lang="da-DK" dirty="0" smtClean="0"/>
              <a:t>Hvordan kan Arbejdsmiljøgruppen, FSU/Dekanen/Sekretariatet/andre understøtte dette? </a:t>
            </a:r>
          </a:p>
        </p:txBody>
      </p:sp>
    </p:spTree>
    <p:extLst>
      <p:ext uri="{BB962C8B-B14F-4D97-AF65-F5344CB8AC3E}">
        <p14:creationId xmlns:p14="http://schemas.microsoft.com/office/powerpoint/2010/main" val="1763833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FFC4F10817534887A7F50D56B1800F" ma:contentTypeVersion="2" ma:contentTypeDescription="Opret et nyt dokument." ma:contentTypeScope="" ma:versionID="3f8dc0fa8b97afcf5712c983d26018fe">
  <xsd:schema xmlns:xsd="http://www.w3.org/2001/XMLSchema" xmlns:xs="http://www.w3.org/2001/XMLSchema" xmlns:p="http://schemas.microsoft.com/office/2006/metadata/properties" xmlns:ns3="adefad40-8d63-439d-9a69-4b8bcca73b85" targetNamespace="http://schemas.microsoft.com/office/2006/metadata/properties" ma:root="true" ma:fieldsID="07eead1958566bfa9e7457b85d94a00a" ns3:_="">
    <xsd:import namespace="adefad40-8d63-439d-9a69-4b8bcca73b8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fad40-8d63-439d-9a69-4b8bcca73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http://purl.org/dc/elements/1.1/"/>
    <ds:schemaRef ds:uri="http://schemas.microsoft.com/office/2006/metadata/properties"/>
    <ds:schemaRef ds:uri="adefad40-8d63-439d-9a69-4b8bcca73b85"/>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2FC68AB-8F52-42A3-8110-9D891BE40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fad40-8d63-439d-9a69-4b8bcca73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161</TotalTime>
  <Words>354</Words>
  <Application>Microsoft Office PowerPoint</Application>
  <PresentationFormat>Widescreen</PresentationFormat>
  <Paragraphs>43</Paragraphs>
  <Slides>4</Slides>
  <Notes>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4</vt:i4>
      </vt:variant>
    </vt:vector>
  </HeadingPairs>
  <TitlesOfParts>
    <vt:vector size="11" baseType="lpstr">
      <vt:lpstr>Arial</vt:lpstr>
      <vt:lpstr>Arial Black</vt:lpstr>
      <vt:lpstr>Calibri</vt:lpstr>
      <vt:lpstr>Montserrat Medium</vt:lpstr>
      <vt:lpstr>Times New Roman</vt:lpstr>
      <vt:lpstr>AAU PowerPoint</vt:lpstr>
      <vt:lpstr>AAU PowerPoint - Blue</vt:lpstr>
      <vt:lpstr>Møder ang. trivselsbarometer og sygefraværsstatistik i samarbejds- og arbejdsmiljøudvalg Sidst redigeret februar 2021</vt:lpstr>
      <vt:lpstr>”Gode råd” – spørgsmål til behandling af Trivselsbarometer </vt:lpstr>
      <vt:lpstr>”Gode råd” – spørgsmål til behandling sygefraværsstatistik</vt:lpstr>
      <vt:lpstr>Hvad så nu - handlinger? </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Malene Østerbæk Eriksen</dc:creator>
  <cp:lastModifiedBy>Tanja Busk Lykke Sloth</cp:lastModifiedBy>
  <cp:revision>17</cp:revision>
  <cp:lastPrinted>2017-03-09T03:48:56Z</cp:lastPrinted>
  <dcterms:created xsi:type="dcterms:W3CDTF">2021-01-18T07:33:15Z</dcterms:created>
  <dcterms:modified xsi:type="dcterms:W3CDTF">2021-01-31T13:03:03Z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0x010100E9FFC4F10817534887A7F50D56B1800F</vt:lpwstr>
  </property>
</Properties>
</file>