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9"/>
  </p:notesMasterIdLst>
  <p:handoutMasterIdLst>
    <p:handoutMasterId r:id="rId10"/>
  </p:handoutMasterIdLst>
  <p:sldIdLst>
    <p:sldId id="378" r:id="rId6"/>
    <p:sldId id="393" r:id="rId7"/>
    <p:sldId id="395" r:id="rId8"/>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3"/>
            <p14:sldId id="3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ja Busk Lykke Sloth" initials="TBLS" lastIdx="1" clrIdx="0">
    <p:extLst>
      <p:ext uri="{19B8F6BF-5375-455C-9EA6-DF929625EA0E}">
        <p15:presenceInfo xmlns:p15="http://schemas.microsoft.com/office/powerpoint/2012/main" userId="S-1-5-21-3133427533-3221205640-2556280110-6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E9695"/>
    <a:srgbClr val="9DBB1D"/>
    <a:srgbClr val="DF6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9" autoAdjust="0"/>
  </p:normalViewPr>
  <p:slideViewPr>
    <p:cSldViewPr snapToGrid="0" snapToObjects="1">
      <p:cViewPr varScale="1">
        <p:scale>
          <a:sx n="56" d="100"/>
          <a:sy n="56" d="100"/>
        </p:scale>
        <p:origin x="1068"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3/5/2021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331422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254566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Under hver session drøftes spørgsmål relateret til et arbejdsmiljøtema. Inspiration til spørgsmål kan findes i APV-tjeklisten. </a:t>
            </a:r>
            <a:endParaRPr lang="da-DK" baseline="0" dirty="0" smtClean="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18373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5F7E1DF-962C-4824-AC89-41728F608B4E}" type="datetimeFigureOut">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571241B-589C-4A5C-87D2-AE81CB6D3DDF}" type="slidenum">
              <a:rPr lang="da-DK" smtClean="0"/>
              <a:t>‹nr.›</a:t>
            </a:fld>
            <a:endParaRPr lang="da-DK"/>
          </a:p>
        </p:txBody>
      </p:sp>
    </p:spTree>
    <p:extLst>
      <p:ext uri="{BB962C8B-B14F-4D97-AF65-F5344CB8AC3E}">
        <p14:creationId xmlns:p14="http://schemas.microsoft.com/office/powerpoint/2010/main" val="572396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 id="2147484069" r:id="rId11"/>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billede 2"/>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0405" b="14670"/>
          <a:stretch/>
        </p:blipFill>
        <p:spPr>
          <a:xfrm>
            <a:off x="22859" y="0"/>
            <a:ext cx="12169141" cy="7246620"/>
          </a:xfrm>
        </p:spPr>
      </p:pic>
      <p:sp>
        <p:nvSpPr>
          <p:cNvPr id="4" name="Titel 3"/>
          <p:cNvSpPr>
            <a:spLocks noGrp="1"/>
          </p:cNvSpPr>
          <p:nvPr>
            <p:ph type="title"/>
          </p:nvPr>
        </p:nvSpPr>
        <p:spPr>
          <a:xfrm>
            <a:off x="2441575" y="2961176"/>
            <a:ext cx="7341129" cy="751636"/>
          </a:xfrm>
        </p:spPr>
        <p:txBody>
          <a:bodyPr/>
          <a:lstStyle/>
          <a:p>
            <a:r>
              <a:rPr lang="da-DK" dirty="0" smtClean="0"/>
              <a:t>To dialogmetoder</a:t>
            </a:r>
            <a:endParaRPr lang="da-DK" dirty="0"/>
          </a:p>
        </p:txBody>
      </p:sp>
      <p:sp>
        <p:nvSpPr>
          <p:cNvPr id="7" name="Pladsholder til tekst 6"/>
          <p:cNvSpPr>
            <a:spLocks noGrp="1"/>
          </p:cNvSpPr>
          <p:nvPr>
            <p:ph type="body" sz="quarter" idx="12"/>
          </p:nvPr>
        </p:nvSpPr>
        <p:spPr/>
        <p:txBody>
          <a:bodyPr/>
          <a:lstStyle/>
          <a:p>
            <a:r>
              <a:rPr lang="da-DK" dirty="0" smtClean="0"/>
              <a:t>Virtuel APV-kortlægning</a:t>
            </a:r>
            <a:endParaRPr lang="da-DK"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9067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5" y="458583"/>
            <a:ext cx="5826155" cy="1386092"/>
          </a:xfrm>
        </p:spPr>
        <p:txBody>
          <a:bodyPr/>
          <a:lstStyle/>
          <a:p>
            <a:r>
              <a:rPr lang="da-DK" dirty="0" smtClean="0"/>
              <a:t>Den virkelig simple</a:t>
            </a:r>
            <a:endParaRPr lang="da-DK" dirty="0"/>
          </a:p>
        </p:txBody>
      </p:sp>
      <p:sp>
        <p:nvSpPr>
          <p:cNvPr id="4" name="Pladsholder til slidenummer 3"/>
          <p:cNvSpPr>
            <a:spLocks noGrp="1"/>
          </p:cNvSpPr>
          <p:nvPr>
            <p:ph type="sldNum" sz="quarter" idx="12"/>
          </p:nvPr>
        </p:nvSpPr>
        <p:spPr/>
        <p:txBody>
          <a:bodyPr/>
          <a:lstStyle/>
          <a:p>
            <a:fld id="{3571241B-589C-4A5C-87D2-AE81CB6D3DDF}" type="slidenum">
              <a:rPr lang="da-DK" smtClean="0"/>
              <a:t>2</a:t>
            </a:fld>
            <a:endParaRPr lang="da-DK"/>
          </a:p>
        </p:txBody>
      </p:sp>
      <p:sp>
        <p:nvSpPr>
          <p:cNvPr id="7" name="Pladsholder til indhold 2"/>
          <p:cNvSpPr>
            <a:spLocks noGrp="1"/>
          </p:cNvSpPr>
          <p:nvPr>
            <p:ph idx="1"/>
          </p:nvPr>
        </p:nvSpPr>
        <p:spPr>
          <a:xfrm>
            <a:off x="688882" y="1274618"/>
            <a:ext cx="10651005" cy="5225036"/>
          </a:xfrm>
          <a:solidFill>
            <a:schemeClr val="bg1"/>
          </a:solidFill>
        </p:spPr>
        <p:txBody>
          <a:bodyPr>
            <a:normAutofit fontScale="92500" lnSpcReduction="20000"/>
          </a:bodyPr>
          <a:lstStyle/>
          <a:p>
            <a:pPr marL="0" indent="0">
              <a:buNone/>
            </a:pPr>
            <a:r>
              <a:rPr lang="da-DK" sz="3200" b="1" u="sng" dirty="0" smtClean="0"/>
              <a:t>Tider (ca.)	Program</a:t>
            </a:r>
            <a:endParaRPr lang="da-DK" b="1" u="sng" dirty="0"/>
          </a:p>
          <a:p>
            <a:pPr marL="0" indent="0">
              <a:buNone/>
            </a:pPr>
            <a:endParaRPr lang="da-DK" dirty="0"/>
          </a:p>
          <a:p>
            <a:pPr marL="0" indent="0">
              <a:lnSpc>
                <a:spcPct val="160000"/>
              </a:lnSpc>
              <a:buNone/>
            </a:pPr>
            <a:r>
              <a:rPr lang="da-DK" sz="2100" dirty="0"/>
              <a:t>2 min.	</a:t>
            </a:r>
            <a:r>
              <a:rPr lang="da-DK" sz="2100" b="1" dirty="0"/>
              <a:t>	Tjek ind og intro til virtuel mødeform og </a:t>
            </a:r>
            <a:r>
              <a:rPr lang="da-DK" sz="2100" b="1" dirty="0" smtClean="0"/>
              <a:t>–deltagelse (leder)</a:t>
            </a:r>
            <a:endParaRPr lang="da-DK" dirty="0"/>
          </a:p>
          <a:p>
            <a:pPr marL="0" indent="0">
              <a:lnSpc>
                <a:spcPct val="160000"/>
              </a:lnSpc>
              <a:buNone/>
            </a:pPr>
            <a:r>
              <a:rPr lang="da-DK" sz="2100" dirty="0"/>
              <a:t>5 min.		</a:t>
            </a:r>
            <a:r>
              <a:rPr lang="da-DK" sz="2100" b="1" dirty="0"/>
              <a:t>Velkomst ved </a:t>
            </a:r>
            <a:r>
              <a:rPr lang="da-DK" sz="2100" b="1" dirty="0" err="1" smtClean="0"/>
              <a:t>AMiU</a:t>
            </a:r>
            <a:r>
              <a:rPr lang="da-DK" sz="2100" b="1" dirty="0" smtClean="0"/>
              <a:t>/AMG, </a:t>
            </a:r>
            <a:r>
              <a:rPr lang="da-DK" sz="2100" b="1" dirty="0"/>
              <a:t>baggrund og </a:t>
            </a:r>
            <a:r>
              <a:rPr lang="da-DK" sz="2100" b="1" dirty="0" smtClean="0"/>
              <a:t>program</a:t>
            </a:r>
            <a:endParaRPr lang="da-DK" sz="2100" dirty="0"/>
          </a:p>
          <a:p>
            <a:pPr marL="0" indent="0">
              <a:lnSpc>
                <a:spcPct val="160000"/>
              </a:lnSpc>
              <a:buNone/>
            </a:pPr>
            <a:r>
              <a:rPr lang="da-DK" sz="2100" dirty="0" smtClean="0"/>
              <a:t>15 </a:t>
            </a:r>
            <a:r>
              <a:rPr lang="da-DK" sz="2100" dirty="0"/>
              <a:t>min. 		</a:t>
            </a:r>
            <a:r>
              <a:rPr lang="da-DK" sz="2100" b="1" dirty="0" err="1"/>
              <a:t>Breakoutgrupper</a:t>
            </a:r>
            <a:r>
              <a:rPr lang="da-DK" sz="2100" b="1" dirty="0"/>
              <a:t> i trioer: </a:t>
            </a:r>
            <a:r>
              <a:rPr lang="da-DK" sz="2100" dirty="0" smtClean="0"/>
              <a:t>Drøft, hvor enige er I </a:t>
            </a:r>
            <a:r>
              <a:rPr lang="da-DK" sz="2100" dirty="0" err="1" smtClean="0"/>
              <a:t>i</a:t>
            </a:r>
            <a:r>
              <a:rPr lang="da-DK" sz="2100" dirty="0"/>
              <a:t> </a:t>
            </a:r>
            <a:r>
              <a:rPr lang="da-DK" sz="2100" dirty="0" smtClean="0"/>
              <a:t>udsagnet</a:t>
            </a:r>
          </a:p>
          <a:p>
            <a:pPr marL="0" indent="0">
              <a:lnSpc>
                <a:spcPct val="160000"/>
              </a:lnSpc>
              <a:buNone/>
            </a:pPr>
            <a:r>
              <a:rPr lang="da-DK" sz="2100" dirty="0"/>
              <a:t>	</a:t>
            </a:r>
            <a:r>
              <a:rPr lang="da-DK" sz="2100" dirty="0" smtClean="0"/>
              <a:t>	</a:t>
            </a:r>
            <a:r>
              <a:rPr lang="da-DK" sz="2100" i="1" dirty="0" smtClean="0"/>
              <a:t>”Jeg </a:t>
            </a:r>
            <a:r>
              <a:rPr lang="da-DK" sz="2100" i="1" dirty="0"/>
              <a:t>oplever god og rettidig støtte fra både leder og </a:t>
            </a:r>
            <a:r>
              <a:rPr lang="da-DK" sz="2100" i="1" dirty="0" smtClean="0"/>
              <a:t>kolleger”</a:t>
            </a:r>
            <a:endParaRPr lang="da-DK" sz="2100" i="1" dirty="0"/>
          </a:p>
          <a:p>
            <a:pPr marL="0" indent="0">
              <a:lnSpc>
                <a:spcPct val="160000"/>
              </a:lnSpc>
              <a:buNone/>
            </a:pPr>
            <a:r>
              <a:rPr lang="da-DK" sz="2100" dirty="0" smtClean="0"/>
              <a:t>10. </a:t>
            </a:r>
            <a:r>
              <a:rPr lang="da-DK" sz="2100" dirty="0"/>
              <a:t>min.		</a:t>
            </a:r>
            <a:r>
              <a:rPr lang="da-DK" sz="2100" b="1" dirty="0"/>
              <a:t>Fælles deling af refleksioner </a:t>
            </a:r>
            <a:r>
              <a:rPr lang="da-DK" sz="2100" dirty="0"/>
              <a:t>i fælles chat og intro til næste drøftelse</a:t>
            </a:r>
            <a:r>
              <a:rPr lang="da-DK" sz="2100" dirty="0" smtClean="0"/>
              <a:t>.</a:t>
            </a:r>
            <a:endParaRPr lang="da-DK" sz="2100" dirty="0"/>
          </a:p>
          <a:p>
            <a:pPr marL="0" indent="0">
              <a:lnSpc>
                <a:spcPct val="160000"/>
              </a:lnSpc>
              <a:buNone/>
            </a:pPr>
            <a:r>
              <a:rPr lang="da-DK" sz="2100" dirty="0" smtClean="0"/>
              <a:t>15. </a:t>
            </a:r>
            <a:r>
              <a:rPr lang="da-DK" sz="2100" dirty="0"/>
              <a:t>min		</a:t>
            </a:r>
            <a:r>
              <a:rPr lang="da-DK" sz="2100" b="1" dirty="0" err="1" smtClean="0"/>
              <a:t>Breakoutgrupper</a:t>
            </a:r>
            <a:r>
              <a:rPr lang="da-DK" sz="2100" b="1" dirty="0" smtClean="0"/>
              <a:t> </a:t>
            </a:r>
            <a:r>
              <a:rPr lang="da-DK" sz="2100" b="1" dirty="0"/>
              <a:t>á 5: </a:t>
            </a:r>
            <a:r>
              <a:rPr lang="da-DK" sz="2100" dirty="0"/>
              <a:t> ”</a:t>
            </a:r>
            <a:r>
              <a:rPr lang="da-DK" sz="2100" i="1" dirty="0"/>
              <a:t>Hvilke </a:t>
            </a:r>
            <a:r>
              <a:rPr lang="da-DK" sz="2100" i="1" dirty="0" smtClean="0"/>
              <a:t>handlemuligheder </a:t>
            </a:r>
            <a:r>
              <a:rPr lang="da-DK" sz="2100" dirty="0" smtClean="0"/>
              <a:t>eller</a:t>
            </a:r>
            <a:r>
              <a:rPr lang="da-DK" sz="2100" i="1" dirty="0" smtClean="0"/>
              <a:t> idéer </a:t>
            </a:r>
            <a:r>
              <a:rPr lang="da-DK" sz="2100" dirty="0" smtClean="0"/>
              <a:t>har vi ift. løse</a:t>
            </a:r>
            <a:br>
              <a:rPr lang="da-DK" sz="2100" dirty="0" smtClean="0"/>
            </a:br>
            <a:r>
              <a:rPr lang="da-DK" sz="2100" dirty="0" smtClean="0"/>
              <a:t>		problemer, fastholde gode initiativer eller udvikle nye for at </a:t>
            </a:r>
            <a:r>
              <a:rPr lang="da-DK" sz="2100" i="1" dirty="0" smtClean="0"/>
              <a:t>fremme</a:t>
            </a:r>
            <a:r>
              <a:rPr lang="da-DK" sz="2100" dirty="0" smtClean="0"/>
              <a:t> (indsæt tema)</a:t>
            </a:r>
          </a:p>
          <a:p>
            <a:pPr marL="0" indent="0">
              <a:lnSpc>
                <a:spcPct val="160000"/>
              </a:lnSpc>
              <a:buNone/>
            </a:pPr>
            <a:r>
              <a:rPr lang="da-DK" sz="2100" dirty="0" smtClean="0"/>
              <a:t>13. </a:t>
            </a:r>
            <a:r>
              <a:rPr lang="da-DK" sz="2100" dirty="0"/>
              <a:t>min.	</a:t>
            </a:r>
            <a:r>
              <a:rPr lang="da-DK" sz="2100" b="1" dirty="0"/>
              <a:t>	Fælles deling </a:t>
            </a:r>
            <a:r>
              <a:rPr lang="da-DK" sz="2100" dirty="0"/>
              <a:t>af input i chat samt </a:t>
            </a:r>
            <a:r>
              <a:rPr lang="da-DK" sz="2100" b="1" dirty="0"/>
              <a:t>de næste skridt </a:t>
            </a:r>
            <a:r>
              <a:rPr lang="da-DK" sz="2100" dirty="0"/>
              <a:t>ved </a:t>
            </a:r>
            <a:r>
              <a:rPr lang="da-DK" sz="2100" dirty="0" err="1" smtClean="0"/>
              <a:t>AMiU</a:t>
            </a:r>
            <a:r>
              <a:rPr lang="da-DK" sz="2100" dirty="0" smtClean="0"/>
              <a:t>/AMG</a:t>
            </a:r>
            <a:endParaRPr lang="da-DK" sz="2100" dirty="0"/>
          </a:p>
        </p:txBody>
      </p:sp>
      <p:sp>
        <p:nvSpPr>
          <p:cNvPr id="8" name="Rektangel 7"/>
          <p:cNvSpPr/>
          <p:nvPr/>
        </p:nvSpPr>
        <p:spPr>
          <a:xfrm>
            <a:off x="2520783" y="3852648"/>
            <a:ext cx="6858000" cy="398076"/>
          </a:xfrm>
          <a:prstGeom prst="rect">
            <a:avLst/>
          </a:prstGeom>
          <a:solidFill>
            <a:srgbClr val="5E9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r>
              <a:rPr lang="da-DK" i="1" dirty="0" smtClean="0"/>
              <a:t>”</a:t>
            </a:r>
            <a:r>
              <a:rPr lang="da-DK" i="1" dirty="0"/>
              <a:t>Jeg oplever god og rettidig støtte fra både leder og kolleger”</a:t>
            </a:r>
          </a:p>
        </p:txBody>
      </p:sp>
      <p:sp>
        <p:nvSpPr>
          <p:cNvPr id="9" name="Rektangel 8"/>
          <p:cNvSpPr/>
          <p:nvPr/>
        </p:nvSpPr>
        <p:spPr>
          <a:xfrm rot="5400000">
            <a:off x="-1384818" y="3962869"/>
            <a:ext cx="3525795" cy="418591"/>
          </a:xfrm>
          <a:prstGeom prst="rect">
            <a:avLst/>
          </a:prstGeom>
          <a:solidFill>
            <a:srgbClr val="5E9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 indsæt selv spørgsmål/tema</a:t>
            </a:r>
            <a:endParaRPr lang="da-DK" dirty="0"/>
          </a:p>
        </p:txBody>
      </p:sp>
      <p:sp>
        <p:nvSpPr>
          <p:cNvPr id="10" name="Rektangel 9"/>
          <p:cNvSpPr/>
          <p:nvPr/>
        </p:nvSpPr>
        <p:spPr>
          <a:xfrm>
            <a:off x="9654746" y="5338118"/>
            <a:ext cx="2537254" cy="370703"/>
          </a:xfrm>
          <a:prstGeom prst="rect">
            <a:avLst/>
          </a:prstGeom>
          <a:solidFill>
            <a:srgbClr val="5E9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r>
              <a:rPr lang="da-DK" i="1" dirty="0" smtClean="0"/>
              <a:t>støtte </a:t>
            </a:r>
            <a:r>
              <a:rPr lang="da-DK" i="1" dirty="0"/>
              <a:t>fra </a:t>
            </a:r>
            <a:r>
              <a:rPr lang="da-DK" i="1" dirty="0" smtClean="0"/>
              <a:t>leder/kolleger</a:t>
            </a:r>
            <a:endParaRPr lang="da-DK" i="1" dirty="0"/>
          </a:p>
        </p:txBody>
      </p:sp>
      <p:pic>
        <p:nvPicPr>
          <p:cNvPr id="3" name="Billed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52359" y="-160512"/>
            <a:ext cx="4812877" cy="2707243"/>
          </a:xfrm>
          <a:prstGeom prst="rect">
            <a:avLst/>
          </a:prstGeom>
        </p:spPr>
      </p:pic>
      <p:sp>
        <p:nvSpPr>
          <p:cNvPr id="5" name="Tekstfelt 4"/>
          <p:cNvSpPr txBox="1"/>
          <p:nvPr/>
        </p:nvSpPr>
        <p:spPr>
          <a:xfrm>
            <a:off x="8487862" y="379611"/>
            <a:ext cx="3137759" cy="1692771"/>
          </a:xfrm>
          <a:prstGeom prst="rect">
            <a:avLst/>
          </a:prstGeom>
          <a:noFill/>
        </p:spPr>
        <p:txBody>
          <a:bodyPr wrap="square" rtlCol="0">
            <a:spAutoFit/>
          </a:bodyPr>
          <a:lstStyle/>
          <a:p>
            <a:pPr marL="171450" indent="-171450">
              <a:buFont typeface="Arial" panose="020B0604020202020204" pitchFamily="34" charset="0"/>
              <a:buChar char="•"/>
            </a:pPr>
            <a:r>
              <a:rPr lang="da-DK" b="1" dirty="0" smtClean="0">
                <a:latin typeface="MV Boli" panose="02000500030200090000" pitchFamily="2" charset="0"/>
                <a:cs typeface="MV Boli" panose="02000500030200090000" pitchFamily="2" charset="0"/>
              </a:rPr>
              <a:t>Vær </a:t>
            </a:r>
            <a:r>
              <a:rPr lang="da-DK" b="1" dirty="0">
                <a:latin typeface="MV Boli" panose="02000500030200090000" pitchFamily="2" charset="0"/>
                <a:cs typeface="MV Boli" panose="02000500030200090000" pitchFamily="2" charset="0"/>
              </a:rPr>
              <a:t>super skarp på rammen og tid!</a:t>
            </a:r>
          </a:p>
          <a:p>
            <a:endParaRPr lang="da-DK" b="1" dirty="0">
              <a:latin typeface="MV Boli" panose="02000500030200090000" pitchFamily="2" charset="0"/>
              <a:cs typeface="MV Boli" panose="02000500030200090000" pitchFamily="2" charset="0"/>
            </a:endParaRPr>
          </a:p>
          <a:p>
            <a:pPr marL="171450" indent="-171450">
              <a:buFont typeface="Arial" panose="020B0604020202020204" pitchFamily="34" charset="0"/>
              <a:buChar char="•"/>
            </a:pPr>
            <a:r>
              <a:rPr lang="da-DK" b="1" dirty="0">
                <a:latin typeface="MV Boli" panose="02000500030200090000" pitchFamily="2" charset="0"/>
                <a:cs typeface="MV Boli" panose="02000500030200090000" pitchFamily="2" charset="0"/>
              </a:rPr>
              <a:t>Aftal hvem der deler i chatten efterfølgende.</a:t>
            </a:r>
          </a:p>
          <a:p>
            <a:endParaRPr lang="da-DK" sz="1400" dirty="0"/>
          </a:p>
        </p:txBody>
      </p:sp>
    </p:spTree>
    <p:extLst>
      <p:ext uri="{BB962C8B-B14F-4D97-AF65-F5344CB8AC3E}">
        <p14:creationId xmlns:p14="http://schemas.microsoft.com/office/powerpoint/2010/main" val="121783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a:t>
            </a:r>
            <a:r>
              <a:rPr lang="da-DK" i="1" dirty="0" smtClean="0"/>
              <a:t>lidt</a:t>
            </a:r>
            <a:r>
              <a:rPr lang="da-DK" dirty="0" smtClean="0"/>
              <a:t> mere komplicerede</a:t>
            </a:r>
            <a:endParaRPr lang="da-DK" dirty="0"/>
          </a:p>
        </p:txBody>
      </p:sp>
      <p:sp>
        <p:nvSpPr>
          <p:cNvPr id="4" name="Pladsholder til slidenummer 3"/>
          <p:cNvSpPr>
            <a:spLocks noGrp="1"/>
          </p:cNvSpPr>
          <p:nvPr>
            <p:ph type="sldNum" sz="quarter" idx="12"/>
          </p:nvPr>
        </p:nvSpPr>
        <p:spPr/>
        <p:txBody>
          <a:bodyPr/>
          <a:lstStyle/>
          <a:p>
            <a:fld id="{3571241B-589C-4A5C-87D2-AE81CB6D3DDF}" type="slidenum">
              <a:rPr lang="da-DK" smtClean="0"/>
              <a:t>3</a:t>
            </a:fld>
            <a:endParaRPr lang="da-DK"/>
          </a:p>
        </p:txBody>
      </p:sp>
      <p:sp>
        <p:nvSpPr>
          <p:cNvPr id="7" name="Pladsholder til indhold 2"/>
          <p:cNvSpPr>
            <a:spLocks noGrp="1"/>
          </p:cNvSpPr>
          <p:nvPr>
            <p:ph idx="1"/>
          </p:nvPr>
        </p:nvSpPr>
        <p:spPr>
          <a:xfrm>
            <a:off x="688882" y="1274618"/>
            <a:ext cx="10651005" cy="5225036"/>
          </a:xfrm>
          <a:solidFill>
            <a:schemeClr val="bg1"/>
          </a:solidFill>
        </p:spPr>
        <p:txBody>
          <a:bodyPr>
            <a:normAutofit fontScale="62500" lnSpcReduction="20000"/>
          </a:bodyPr>
          <a:lstStyle/>
          <a:p>
            <a:pPr marL="0" indent="0">
              <a:buNone/>
            </a:pPr>
            <a:r>
              <a:rPr lang="da-DK" sz="3200" b="1" u="sng" dirty="0" smtClean="0"/>
              <a:t>Tider (ca.)	Program</a:t>
            </a:r>
            <a:endParaRPr lang="da-DK" b="1" u="sng" dirty="0"/>
          </a:p>
          <a:p>
            <a:pPr marL="0" indent="0">
              <a:buNone/>
            </a:pPr>
            <a:endParaRPr lang="da-DK" dirty="0"/>
          </a:p>
          <a:p>
            <a:pPr marL="0" indent="0">
              <a:lnSpc>
                <a:spcPct val="160000"/>
              </a:lnSpc>
              <a:buNone/>
            </a:pPr>
            <a:r>
              <a:rPr lang="da-DK" sz="2100" dirty="0"/>
              <a:t>2 min.	</a:t>
            </a:r>
            <a:r>
              <a:rPr lang="da-DK" sz="2100" b="1" dirty="0"/>
              <a:t>	Tjek ind og intro til virtuel mødeform og </a:t>
            </a:r>
            <a:r>
              <a:rPr lang="da-DK" sz="2100" b="1" dirty="0" smtClean="0"/>
              <a:t>–deltagelse (leder)</a:t>
            </a:r>
            <a:endParaRPr lang="da-DK" dirty="0"/>
          </a:p>
          <a:p>
            <a:pPr marL="0" indent="0">
              <a:lnSpc>
                <a:spcPct val="160000"/>
              </a:lnSpc>
              <a:buNone/>
            </a:pPr>
            <a:r>
              <a:rPr lang="da-DK" sz="2100" dirty="0"/>
              <a:t>5 min.		</a:t>
            </a:r>
            <a:r>
              <a:rPr lang="da-DK" sz="2100" b="1" dirty="0"/>
              <a:t>Velkomst ved </a:t>
            </a:r>
            <a:r>
              <a:rPr lang="da-DK" sz="2100" b="1" dirty="0" err="1" smtClean="0"/>
              <a:t>AMiU</a:t>
            </a:r>
            <a:r>
              <a:rPr lang="da-DK" sz="2100" b="1" dirty="0" smtClean="0"/>
              <a:t>/AMG, </a:t>
            </a:r>
            <a:r>
              <a:rPr lang="da-DK" sz="2100" b="1" dirty="0"/>
              <a:t>baggrund og </a:t>
            </a:r>
            <a:r>
              <a:rPr lang="da-DK" sz="2100" b="1" dirty="0" smtClean="0"/>
              <a:t>program</a:t>
            </a:r>
            <a:endParaRPr lang="da-DK" sz="2100" dirty="0"/>
          </a:p>
          <a:p>
            <a:pPr marL="0" indent="0">
              <a:lnSpc>
                <a:spcPct val="160000"/>
              </a:lnSpc>
              <a:buNone/>
            </a:pPr>
            <a:r>
              <a:rPr lang="da-DK" sz="2100" dirty="0"/>
              <a:t>		</a:t>
            </a:r>
            <a:r>
              <a:rPr lang="da-DK" sz="2100" dirty="0" smtClean="0"/>
              <a:t>4 </a:t>
            </a:r>
            <a:r>
              <a:rPr lang="da-DK" sz="2100" b="1" dirty="0" err="1" smtClean="0"/>
              <a:t>Breakoutgrupper</a:t>
            </a:r>
            <a:endParaRPr lang="da-DK" sz="2100" b="1" dirty="0"/>
          </a:p>
          <a:p>
            <a:pPr marL="0" indent="0">
              <a:lnSpc>
                <a:spcPct val="160000"/>
              </a:lnSpc>
              <a:buNone/>
            </a:pPr>
            <a:r>
              <a:rPr lang="da-DK" sz="2100" b="1" i="1" dirty="0" smtClean="0"/>
              <a:t>15 min		1. </a:t>
            </a:r>
            <a:r>
              <a:rPr lang="da-DK" sz="2300" b="1" i="1" dirty="0" smtClean="0"/>
              <a:t>Session </a:t>
            </a:r>
          </a:p>
          <a:p>
            <a:pPr marL="0" indent="0">
              <a:lnSpc>
                <a:spcPct val="160000"/>
              </a:lnSpc>
              <a:buNone/>
            </a:pPr>
            <a:r>
              <a:rPr lang="da-DK" sz="2300" b="1" i="1" dirty="0" smtClean="0"/>
              <a:t>15 min		2. Session</a:t>
            </a:r>
          </a:p>
          <a:p>
            <a:pPr marL="0" indent="0">
              <a:lnSpc>
                <a:spcPct val="160000"/>
              </a:lnSpc>
              <a:buNone/>
            </a:pPr>
            <a:r>
              <a:rPr lang="da-DK" sz="2300" b="1" i="1" dirty="0" smtClean="0"/>
              <a:t>15 min		3. Session</a:t>
            </a:r>
          </a:p>
          <a:p>
            <a:pPr marL="0" indent="0">
              <a:lnSpc>
                <a:spcPct val="160000"/>
              </a:lnSpc>
              <a:buNone/>
            </a:pPr>
            <a:r>
              <a:rPr lang="da-DK" sz="2300" b="1" i="1" dirty="0" smtClean="0"/>
              <a:t>15 min		4. session</a:t>
            </a:r>
            <a:endParaRPr lang="da-DK" sz="2300" i="1" dirty="0"/>
          </a:p>
          <a:p>
            <a:pPr marL="0" indent="0">
              <a:lnSpc>
                <a:spcPct val="160000"/>
              </a:lnSpc>
              <a:buNone/>
            </a:pPr>
            <a:r>
              <a:rPr lang="da-DK" sz="2100" dirty="0" smtClean="0"/>
              <a:t>10. </a:t>
            </a:r>
            <a:r>
              <a:rPr lang="da-DK" sz="2100" dirty="0"/>
              <a:t>min.		</a:t>
            </a:r>
            <a:r>
              <a:rPr lang="da-DK" sz="2100" b="1" dirty="0" smtClean="0"/>
              <a:t>Plenum: </a:t>
            </a:r>
            <a:r>
              <a:rPr lang="da-DK" sz="2100" dirty="0"/>
              <a:t>skriv i </a:t>
            </a:r>
            <a:r>
              <a:rPr lang="da-DK" sz="2100" dirty="0" smtClean="0"/>
              <a:t>chatten (og udvælg eksempler, som drøftes):</a:t>
            </a:r>
            <a:endParaRPr lang="da-DK" sz="2100" dirty="0"/>
          </a:p>
          <a:p>
            <a:pPr marL="0" indent="0">
              <a:lnSpc>
                <a:spcPct val="160000"/>
              </a:lnSpc>
              <a:buNone/>
            </a:pPr>
            <a:r>
              <a:rPr lang="da-DK" sz="2100" i="1" dirty="0" smtClean="0"/>
              <a:t>		Hvilke </a:t>
            </a:r>
            <a:r>
              <a:rPr lang="da-DK" sz="2100" i="1" dirty="0"/>
              <a:t>handlemuligheder </a:t>
            </a:r>
            <a:r>
              <a:rPr lang="da-DK" sz="2100" dirty="0"/>
              <a:t>eller</a:t>
            </a:r>
            <a:r>
              <a:rPr lang="da-DK" sz="2100" i="1" dirty="0"/>
              <a:t> idéer </a:t>
            </a:r>
            <a:r>
              <a:rPr lang="da-DK" sz="2100" dirty="0"/>
              <a:t>har vi ift. løse</a:t>
            </a:r>
            <a:br>
              <a:rPr lang="da-DK" sz="2100" dirty="0"/>
            </a:br>
            <a:r>
              <a:rPr lang="da-DK" sz="2100" dirty="0"/>
              <a:t>		problemer, fastholde gode initiativer eller udvikle nye for at </a:t>
            </a:r>
            <a:r>
              <a:rPr lang="da-DK" sz="2100" i="1" dirty="0"/>
              <a:t>fremme</a:t>
            </a:r>
            <a:r>
              <a:rPr lang="da-DK" sz="2100" dirty="0"/>
              <a:t> </a:t>
            </a:r>
            <a:r>
              <a:rPr lang="da-DK" sz="2100" dirty="0" smtClean="0"/>
              <a:t>tema 1, 2, 3, 4</a:t>
            </a:r>
          </a:p>
          <a:p>
            <a:pPr marL="0" indent="0">
              <a:lnSpc>
                <a:spcPct val="160000"/>
              </a:lnSpc>
              <a:buNone/>
            </a:pPr>
            <a:r>
              <a:rPr lang="da-DK" sz="2100" dirty="0"/>
              <a:t>5</a:t>
            </a:r>
            <a:r>
              <a:rPr lang="da-DK" sz="2100" dirty="0" smtClean="0"/>
              <a:t>. </a:t>
            </a:r>
            <a:r>
              <a:rPr lang="da-DK" sz="2100" dirty="0"/>
              <a:t>min.	</a:t>
            </a:r>
            <a:r>
              <a:rPr lang="da-DK" sz="2100" b="1" dirty="0"/>
              <a:t>	</a:t>
            </a:r>
            <a:r>
              <a:rPr lang="da-DK" sz="2100" b="1" dirty="0" smtClean="0"/>
              <a:t>Tak for input og hvad er næste trin v. leder</a:t>
            </a:r>
            <a:endParaRPr lang="da-DK" sz="2100" dirty="0"/>
          </a:p>
        </p:txBody>
      </p:sp>
      <p:pic>
        <p:nvPicPr>
          <p:cNvPr id="16" name="Billed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52359" y="-160512"/>
            <a:ext cx="4812877" cy="2707243"/>
          </a:xfrm>
          <a:prstGeom prst="rect">
            <a:avLst/>
          </a:prstGeom>
        </p:spPr>
      </p:pic>
      <p:sp>
        <p:nvSpPr>
          <p:cNvPr id="9" name="Rektangel 8"/>
          <p:cNvSpPr/>
          <p:nvPr/>
        </p:nvSpPr>
        <p:spPr>
          <a:xfrm rot="5400000">
            <a:off x="-1384818" y="3962869"/>
            <a:ext cx="3525795" cy="418591"/>
          </a:xfrm>
          <a:prstGeom prst="rect">
            <a:avLst/>
          </a:prstGeom>
          <a:solidFill>
            <a:srgbClr val="9DB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 indsæt selv spørgsmål/tema</a:t>
            </a:r>
            <a:endParaRPr lang="da-DK" dirty="0"/>
          </a:p>
        </p:txBody>
      </p:sp>
      <p:sp>
        <p:nvSpPr>
          <p:cNvPr id="10" name="Rektangel 9"/>
          <p:cNvSpPr/>
          <p:nvPr/>
        </p:nvSpPr>
        <p:spPr>
          <a:xfrm>
            <a:off x="3538152" y="3302966"/>
            <a:ext cx="4654378" cy="247136"/>
          </a:xfrm>
          <a:prstGeom prst="rect">
            <a:avLst/>
          </a:prstGeom>
          <a:solidFill>
            <a:srgbClr val="9DB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Samarbejde, social støtte og kollegaskab</a:t>
            </a:r>
          </a:p>
        </p:txBody>
      </p:sp>
      <p:sp>
        <p:nvSpPr>
          <p:cNvPr id="13" name="Rektangel 12"/>
          <p:cNvSpPr/>
          <p:nvPr/>
        </p:nvSpPr>
        <p:spPr>
          <a:xfrm>
            <a:off x="3538152" y="3710983"/>
            <a:ext cx="4654378" cy="247136"/>
          </a:xfrm>
          <a:prstGeom prst="rect">
            <a:avLst/>
          </a:prstGeom>
          <a:solidFill>
            <a:srgbClr val="9DB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Kommunikation og faglig sparring</a:t>
            </a:r>
          </a:p>
        </p:txBody>
      </p:sp>
      <p:sp>
        <p:nvSpPr>
          <p:cNvPr id="14" name="Rektangel 13"/>
          <p:cNvSpPr/>
          <p:nvPr/>
        </p:nvSpPr>
        <p:spPr>
          <a:xfrm>
            <a:off x="3538152" y="4119001"/>
            <a:ext cx="4654378" cy="247136"/>
          </a:xfrm>
          <a:prstGeom prst="rect">
            <a:avLst/>
          </a:prstGeom>
          <a:solidFill>
            <a:srgbClr val="9DB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Ergonomi og fysisk arbejdsmiljø</a:t>
            </a:r>
          </a:p>
        </p:txBody>
      </p:sp>
      <p:sp>
        <p:nvSpPr>
          <p:cNvPr id="15" name="Rektangel 14"/>
          <p:cNvSpPr/>
          <p:nvPr/>
        </p:nvSpPr>
        <p:spPr>
          <a:xfrm>
            <a:off x="3538152" y="4527019"/>
            <a:ext cx="4654378" cy="247136"/>
          </a:xfrm>
          <a:prstGeom prst="rect">
            <a:avLst/>
          </a:prstGeom>
          <a:solidFill>
            <a:srgbClr val="9DB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Krav, ressourcer og indflydelse</a:t>
            </a:r>
          </a:p>
        </p:txBody>
      </p:sp>
      <p:sp>
        <p:nvSpPr>
          <p:cNvPr id="12" name="Tekstfelt 11"/>
          <p:cNvSpPr txBox="1"/>
          <p:nvPr/>
        </p:nvSpPr>
        <p:spPr>
          <a:xfrm>
            <a:off x="8487862" y="379611"/>
            <a:ext cx="3137759" cy="1692771"/>
          </a:xfrm>
          <a:prstGeom prst="rect">
            <a:avLst/>
          </a:prstGeom>
          <a:noFill/>
        </p:spPr>
        <p:txBody>
          <a:bodyPr wrap="square" rtlCol="0">
            <a:spAutoFit/>
          </a:bodyPr>
          <a:lstStyle/>
          <a:p>
            <a:pPr marL="171450" indent="-171450">
              <a:buFont typeface="Arial" panose="020B0604020202020204" pitchFamily="34" charset="0"/>
              <a:buChar char="•"/>
            </a:pPr>
            <a:r>
              <a:rPr lang="da-DK" b="1" dirty="0" smtClean="0">
                <a:latin typeface="MV Boli" panose="02000500030200090000" pitchFamily="2" charset="0"/>
                <a:cs typeface="MV Boli" panose="02000500030200090000" pitchFamily="2" charset="0"/>
              </a:rPr>
              <a:t>Vær </a:t>
            </a:r>
            <a:r>
              <a:rPr lang="da-DK" b="1" dirty="0">
                <a:latin typeface="MV Boli" panose="02000500030200090000" pitchFamily="2" charset="0"/>
                <a:cs typeface="MV Boli" panose="02000500030200090000" pitchFamily="2" charset="0"/>
              </a:rPr>
              <a:t>super skarp på rammen og tid!</a:t>
            </a:r>
          </a:p>
          <a:p>
            <a:endParaRPr lang="da-DK" b="1" dirty="0">
              <a:latin typeface="MV Boli" panose="02000500030200090000" pitchFamily="2" charset="0"/>
              <a:cs typeface="MV Boli" panose="02000500030200090000" pitchFamily="2" charset="0"/>
            </a:endParaRPr>
          </a:p>
          <a:p>
            <a:pPr marL="171450" indent="-171450">
              <a:buFont typeface="Arial" panose="020B0604020202020204" pitchFamily="34" charset="0"/>
              <a:buChar char="•"/>
            </a:pPr>
            <a:r>
              <a:rPr lang="da-DK" b="1" dirty="0">
                <a:latin typeface="MV Boli" panose="02000500030200090000" pitchFamily="2" charset="0"/>
                <a:cs typeface="MV Boli" panose="02000500030200090000" pitchFamily="2" charset="0"/>
              </a:rPr>
              <a:t>Aftal hvem der deler i chatten efterfølgende.</a:t>
            </a:r>
          </a:p>
          <a:p>
            <a:endParaRPr lang="da-DK" sz="1400" dirty="0"/>
          </a:p>
        </p:txBody>
      </p:sp>
    </p:spTree>
    <p:extLst>
      <p:ext uri="{BB962C8B-B14F-4D97-AF65-F5344CB8AC3E}">
        <p14:creationId xmlns:p14="http://schemas.microsoft.com/office/powerpoint/2010/main" val="812080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53603602-65E0-48FA-BF06-563C46D1CC25}">
  <ds:schemaRefs>
    <ds:schemaRef ds:uri="http://purl.org/dc/elements/1.1/"/>
    <ds:schemaRef ds:uri="http://schemas.microsoft.com/office/2006/metadata/properties"/>
    <ds:schemaRef ds:uri="1790affa-1f64-4e58-8dd7-745390e575dd"/>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eaab4c3-db73-4b93-9200-350b498c50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AAU 16_9 (DA)</Template>
  <TotalTime>55</TotalTime>
  <Words>388</Words>
  <Application>Microsoft Office PowerPoint</Application>
  <PresentationFormat>Widescreen</PresentationFormat>
  <Paragraphs>45</Paragraphs>
  <Slides>3</Slides>
  <Notes>3</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vt:i4>
      </vt:variant>
    </vt:vector>
  </HeadingPairs>
  <TitlesOfParts>
    <vt:vector size="11" baseType="lpstr">
      <vt:lpstr>Arial</vt:lpstr>
      <vt:lpstr>Arial Black</vt:lpstr>
      <vt:lpstr>Calibri</vt:lpstr>
      <vt:lpstr>Montserrat Medium</vt:lpstr>
      <vt:lpstr>MV Boli</vt:lpstr>
      <vt:lpstr>Times New Roman</vt:lpstr>
      <vt:lpstr>AAU PowerPoint</vt:lpstr>
      <vt:lpstr>AAU PowerPoint - Blue</vt:lpstr>
      <vt:lpstr>To dialogmetoder</vt:lpstr>
      <vt:lpstr>Den virkelig simple</vt:lpstr>
      <vt:lpstr>Den lidt mere komplicerede</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dialogmetoder</dc:title>
  <dc:creator>Tanja Busk Lykke Sloth</dc:creator>
  <cp:lastModifiedBy>Tanja Busk Lykke Sloth</cp:lastModifiedBy>
  <cp:revision>5</cp:revision>
  <cp:lastPrinted>2017-03-09T03:48:56Z</cp:lastPrinted>
  <dcterms:created xsi:type="dcterms:W3CDTF">2021-03-05T12:48:02Z</dcterms:created>
  <dcterms:modified xsi:type="dcterms:W3CDTF">2021-03-05T13:43:26Z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