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Lst>
  <p:notesMasterIdLst>
    <p:notesMasterId r:id="rId22"/>
  </p:notesMasterIdLst>
  <p:handoutMasterIdLst>
    <p:handoutMasterId r:id="rId23"/>
  </p:handoutMasterIdLst>
  <p:sldIdLst>
    <p:sldId id="563" r:id="rId6"/>
    <p:sldId id="392" r:id="rId7"/>
    <p:sldId id="561" r:id="rId8"/>
    <p:sldId id="257" r:id="rId9"/>
    <p:sldId id="557" r:id="rId10"/>
    <p:sldId id="564" r:id="rId11"/>
    <p:sldId id="572" r:id="rId12"/>
    <p:sldId id="575" r:id="rId13"/>
    <p:sldId id="573" r:id="rId14"/>
    <p:sldId id="571" r:id="rId15"/>
    <p:sldId id="574" r:id="rId16"/>
    <p:sldId id="577" r:id="rId17"/>
    <p:sldId id="570" r:id="rId18"/>
    <p:sldId id="562" r:id="rId19"/>
    <p:sldId id="576" r:id="rId20"/>
    <p:sldId id="549" r:id="rId21"/>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563"/>
            <p14:sldId id="392"/>
            <p14:sldId id="561"/>
            <p14:sldId id="257"/>
            <p14:sldId id="557"/>
            <p14:sldId id="564"/>
            <p14:sldId id="572"/>
            <p14:sldId id="575"/>
            <p14:sldId id="573"/>
            <p14:sldId id="571"/>
            <p14:sldId id="574"/>
            <p14:sldId id="577"/>
            <p14:sldId id="570"/>
            <p14:sldId id="562"/>
            <p14:sldId id="576"/>
            <p14:sldId id="54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F6752"/>
    <a:srgbClr val="9DBB1D"/>
    <a:srgbClr val="5E9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3651" autoAdjust="0"/>
  </p:normalViewPr>
  <p:slideViewPr>
    <p:cSldViewPr snapToGrid="0" snapToObjects="1">
      <p:cViewPr varScale="1">
        <p:scale>
          <a:sx n="141" d="100"/>
          <a:sy n="141" d="100"/>
        </p:scale>
        <p:origin x="132" y="59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23" d="100"/>
          <a:sy n="123" d="100"/>
        </p:scale>
        <p:origin x="49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3652920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a:srcRect l="2931" r="60888"/>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a:t>KLIK HER FOR AT ÆNDRE TITEL</a:t>
            </a:r>
            <a:endParaRPr lang="en-US" dirty="0"/>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a:t>Indsæt bullets</a:t>
            </a:r>
          </a:p>
          <a:p>
            <a:pPr lvl="0"/>
            <a:endParaRPr lang="da-DK" dirty="0"/>
          </a:p>
          <a:p>
            <a:pPr lvl="0"/>
            <a:endParaRPr lang="da-DK" dirty="0"/>
          </a:p>
        </p:txBody>
      </p:sp>
    </p:spTree>
    <p:extLst>
      <p:ext uri="{BB962C8B-B14F-4D97-AF65-F5344CB8AC3E}">
        <p14:creationId xmlns:p14="http://schemas.microsoft.com/office/powerpoint/2010/main" val="137337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C35A8-0DCC-5398-7508-08FC529EE86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FFBCCF4-038F-A20D-FC3B-6B14D07396F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A564B5-D0FE-4830-A3AD-F7911F1B5EDE}"/>
              </a:ext>
            </a:extLst>
          </p:cNvPr>
          <p:cNvSpPr>
            <a:spLocks noGrp="1"/>
          </p:cNvSpPr>
          <p:nvPr>
            <p:ph type="dt" sz="half" idx="10"/>
          </p:nvPr>
        </p:nvSpPr>
        <p:spPr/>
        <p:txBody>
          <a:bodyPr/>
          <a:lstStyle/>
          <a:p>
            <a:fld id="{BAEF2AAA-31F3-4DCD-8E58-4C1BAE50F1E1}" type="datetimeFigureOut">
              <a:rPr lang="da-DK" smtClean="0"/>
              <a:t>14-12-2023</a:t>
            </a:fld>
            <a:endParaRPr lang="da-DK"/>
          </a:p>
        </p:txBody>
      </p:sp>
      <p:sp>
        <p:nvSpPr>
          <p:cNvPr id="5" name="Pladsholder til sidefod 4">
            <a:extLst>
              <a:ext uri="{FF2B5EF4-FFF2-40B4-BE49-F238E27FC236}">
                <a16:creationId xmlns:a16="http://schemas.microsoft.com/office/drawing/2014/main" id="{5609BC4D-D03B-DF43-E7D1-AE47EBE30B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2BA0A85-5FFF-0881-108A-25A2D6D6E98A}"/>
              </a:ext>
            </a:extLst>
          </p:cNvPr>
          <p:cNvSpPr>
            <a:spLocks noGrp="1"/>
          </p:cNvSpPr>
          <p:nvPr>
            <p:ph type="sldNum" sz="quarter" idx="12"/>
          </p:nvPr>
        </p:nvSpPr>
        <p:spPr/>
        <p:txBody>
          <a:bodyPr/>
          <a:lstStyle/>
          <a:p>
            <a:fld id="{EA41415D-8964-4E3E-A2B4-04CDFFF86788}" type="slidenum">
              <a:rPr lang="da-DK" smtClean="0"/>
              <a:t>‹nr.›</a:t>
            </a:fld>
            <a:endParaRPr lang="da-DK"/>
          </a:p>
        </p:txBody>
      </p:sp>
    </p:spTree>
    <p:extLst>
      <p:ext uri="{BB962C8B-B14F-4D97-AF65-F5344CB8AC3E}">
        <p14:creationId xmlns:p14="http://schemas.microsoft.com/office/powerpoint/2010/main" val="1101354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a:t>KLIK HER FOR AT ÆNDRE TITEL</a:t>
            </a:r>
            <a:endParaRPr lang="en-US" dirty="0"/>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2247948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a:t>KLIK HER FOR AT ÆNDRE TITEL</a:t>
            </a:r>
            <a:endParaRPr lang="en-US" dirty="0"/>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915933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927417"/>
            <a:ext cx="3673420"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3" y="943460"/>
            <a:ext cx="3673419" cy="1860884"/>
          </a:xfrm>
        </p:spPr>
        <p:txBody>
          <a:bodyPr/>
          <a:lstStyle>
            <a:lvl1pPr>
              <a:defRPr sz="3600">
                <a:solidFill>
                  <a:schemeClr val="bg1"/>
                </a:solidFill>
              </a:defRPr>
            </a:lvl1pPr>
          </a:lstStyle>
          <a:p>
            <a:r>
              <a:rPr lang="en-US"/>
              <a:t>KLIK HER FOR AT ÆNDRE TITEL</a:t>
            </a:r>
            <a:endParaRPr lang="en-US" dirty="0"/>
          </a:p>
        </p:txBody>
      </p:sp>
    </p:spTree>
    <p:extLst>
      <p:ext uri="{BB962C8B-B14F-4D97-AF65-F5344CB8AC3E}">
        <p14:creationId xmlns:p14="http://schemas.microsoft.com/office/powerpoint/2010/main" val="328260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AALBORG UNIVERSITET</a:t>
            </a:r>
            <a:br>
              <a:rPr lang="en-US"/>
            </a:br>
            <a:r>
              <a:rPr lang="en-US"/>
              <a:t>OVERSKRIFT</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a:t>AF </a:t>
            </a:r>
            <a:r>
              <a:rPr lang="da-DK" dirty="0"/>
              <a:t>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PAUSE</a:t>
            </a:r>
            <a:br>
              <a:rPr lang="en-US"/>
            </a:br>
            <a:r>
              <a:rPr lang="en-US"/>
              <a:t>OVERSKRIFT</a:t>
            </a:r>
            <a:endParaRPr lang="en-US"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a:t>KLIK HER FOR AT ÆNDRE TITEL</a:t>
            </a:r>
            <a:endParaRPr lang="en-US" dirty="0"/>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a:t>Indsæt </a:t>
            </a:r>
            <a:r>
              <a:rPr lang="da-DK" dirty="0" err="1"/>
              <a:t>bullets</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a:t>KLIK HER FOR AT ÆNDRE TITEL</a:t>
            </a:r>
            <a:endParaRPr lang="en-US" dirty="0"/>
          </a:p>
        </p:txBody>
      </p:sp>
      <p:sp>
        <p:nvSpPr>
          <p:cNvPr id="11" name="Pladsholder til diagram 10"/>
          <p:cNvSpPr>
            <a:spLocks noGrp="1"/>
          </p:cNvSpPr>
          <p:nvPr>
            <p:ph type="chart" sz="quarter" idx="12"/>
          </p:nvPr>
        </p:nvSpPr>
        <p:spPr>
          <a:xfrm>
            <a:off x="6096000" y="2262579"/>
            <a:ext cx="5524500"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a:t>Indsæt 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8" y="957753"/>
            <a:ext cx="3879477" cy="1987748"/>
          </a:xfrm>
        </p:spPr>
        <p:txBody>
          <a:bodyPr/>
          <a:lstStyle>
            <a:lvl1pPr>
              <a:defRPr sz="3600"/>
            </a:lvl1pPr>
          </a:lstStyle>
          <a:p>
            <a:r>
              <a:rPr lang="en-US"/>
              <a:t>KLIK HER FOR AT ÆNDRE TITEL</a:t>
            </a:r>
            <a:endParaRPr lang="en-US" dirty="0"/>
          </a:p>
        </p:txBody>
      </p:sp>
      <p:sp>
        <p:nvSpPr>
          <p:cNvPr id="7" name="Pladsholder til tekst 3"/>
          <p:cNvSpPr>
            <a:spLocks noGrp="1"/>
          </p:cNvSpPr>
          <p:nvPr>
            <p:ph type="body" sz="quarter" idx="12" hasCustomPrompt="1"/>
          </p:nvPr>
        </p:nvSpPr>
        <p:spPr>
          <a:xfrm>
            <a:off x="8031879" y="3199593"/>
            <a:ext cx="3588621" cy="2982722"/>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4" y="357948"/>
            <a:ext cx="4542975" cy="1486727"/>
          </a:xfrm>
        </p:spPr>
        <p:txBody>
          <a:bodyPr/>
          <a:lstStyle>
            <a:lvl1pPr>
              <a:defRPr sz="3600"/>
            </a:lvl1pPr>
          </a:lstStyle>
          <a:p>
            <a:r>
              <a:rPr lang="en-US"/>
              <a:t>KLIK HER FOR AT ÆNDRE TITEL</a:t>
            </a:r>
            <a:endParaRPr lang="en-US" dirty="0"/>
          </a:p>
        </p:txBody>
      </p:sp>
      <p:sp>
        <p:nvSpPr>
          <p:cNvPr id="7" name="Pladsholder til tekst 3"/>
          <p:cNvSpPr>
            <a:spLocks noGrp="1"/>
          </p:cNvSpPr>
          <p:nvPr>
            <p:ph type="body" sz="quarter" idx="15" hasCustomPrompt="1"/>
          </p:nvPr>
        </p:nvSpPr>
        <p:spPr>
          <a:xfrm>
            <a:off x="587375" y="2127154"/>
            <a:ext cx="4542974" cy="3575409"/>
          </a:xfrm>
        </p:spPr>
        <p:txBody>
          <a:bodyPr/>
          <a:lstStyle>
            <a:lvl1pPr marL="285750" indent="-285750">
              <a:lnSpc>
                <a:spcPct val="100000"/>
              </a:lnSpc>
              <a:spcBef>
                <a:spcPts val="600"/>
              </a:spcBef>
              <a:buFontTx/>
              <a:buBlip>
                <a:blip r:embed="rId2"/>
              </a:buBlip>
              <a:defRPr sz="1600" baseline="0"/>
            </a:lvl1pPr>
          </a:lstStyle>
          <a:p>
            <a:pPr lvl="0"/>
            <a:r>
              <a:rPr lang="da-DK"/>
              <a:t>Indsæt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Billede 7" descr="Et billede, der indeholder brun, Solbriller, træ, skov&#10;&#10;Automatisk genereret beskrivelse">
            <a:extLst>
              <a:ext uri="{FF2B5EF4-FFF2-40B4-BE49-F238E27FC236}">
                <a16:creationId xmlns:a16="http://schemas.microsoft.com/office/drawing/2014/main" id="{FDB380DC-E1A7-2AA1-BFC9-8688B7AD241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35391"/>
          <a:stretch/>
        </p:blipFill>
        <p:spPr>
          <a:xfrm>
            <a:off x="10083305" y="5778854"/>
            <a:ext cx="1872000" cy="792000"/>
          </a:xfrm>
          <a:prstGeom prst="rect">
            <a:avLst/>
          </a:prstGeom>
        </p:spPr>
      </p:pic>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a:t>Second level</a:t>
            </a:r>
          </a:p>
          <a:p>
            <a:pPr lvl="2"/>
            <a:r>
              <a:rPr lang="en-US"/>
              <a:t>Third level</a:t>
            </a:r>
          </a:p>
          <a:p>
            <a:pPr lvl="3"/>
            <a:r>
              <a:rPr lang="en-US"/>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4" name="Tekstfelt 3">
            <a:extLst>
              <a:ext uri="{FF2B5EF4-FFF2-40B4-BE49-F238E27FC236}">
                <a16:creationId xmlns:a16="http://schemas.microsoft.com/office/drawing/2014/main" id="{6B6C9D4B-BB7E-8583-DF4D-47D035AFB788}"/>
              </a:ext>
            </a:extLst>
          </p:cNvPr>
          <p:cNvSpPr txBox="1"/>
          <p:nvPr userDrawn="1"/>
        </p:nvSpPr>
        <p:spPr>
          <a:xfrm>
            <a:off x="10108046" y="5894052"/>
            <a:ext cx="1813394" cy="461665"/>
          </a:xfrm>
          <a:prstGeom prst="rect">
            <a:avLst/>
          </a:prstGeom>
          <a:noFill/>
        </p:spPr>
        <p:txBody>
          <a:bodyPr wrap="square" rtlCol="0">
            <a:spAutoFit/>
          </a:bodyPr>
          <a:lstStyle/>
          <a:p>
            <a:pPr algn="ctr"/>
            <a:r>
              <a:rPr lang="da-DK" sz="2400" dirty="0">
                <a:solidFill>
                  <a:schemeClr val="bg1"/>
                </a:solidFill>
              </a:rPr>
              <a:t>APV 2024</a:t>
            </a:r>
          </a:p>
        </p:txBody>
      </p:sp>
      <p:sp>
        <p:nvSpPr>
          <p:cNvPr id="5" name="Tekstfelt 4">
            <a:extLst>
              <a:ext uri="{FF2B5EF4-FFF2-40B4-BE49-F238E27FC236}">
                <a16:creationId xmlns:a16="http://schemas.microsoft.com/office/drawing/2014/main" id="{3AF78A3A-5253-6106-0FAB-E671030872A8}"/>
              </a:ext>
            </a:extLst>
          </p:cNvPr>
          <p:cNvSpPr txBox="1"/>
          <p:nvPr userDrawn="1"/>
        </p:nvSpPr>
        <p:spPr>
          <a:xfrm>
            <a:off x="10157792" y="6264777"/>
            <a:ext cx="1857046" cy="230832"/>
          </a:xfrm>
          <a:prstGeom prst="rect">
            <a:avLst/>
          </a:prstGeom>
          <a:noFill/>
        </p:spPr>
        <p:txBody>
          <a:bodyPr wrap="square" rtlCol="0">
            <a:spAutoFit/>
          </a:bodyPr>
          <a:lstStyle/>
          <a:p>
            <a:pPr algn="ctr"/>
            <a:r>
              <a:rPr lang="da-DK" sz="900" dirty="0">
                <a:solidFill>
                  <a:schemeClr val="bg1"/>
                </a:solidFill>
              </a:rPr>
              <a:t>Intet arbejde uden risici?</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 id="2147484069" r:id="rId11"/>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1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4"/>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15"/>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15"/>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1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a:t>Second level</a:t>
            </a:r>
          </a:p>
          <a:p>
            <a:pPr lvl="2"/>
            <a:r>
              <a:rPr lang="en-US"/>
              <a:t>Third level</a:t>
            </a:r>
          </a:p>
          <a:p>
            <a:pPr lvl="3"/>
            <a:r>
              <a:rPr lang="en-US"/>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9" name="Gruppe 58"/>
          <p:cNvGrpSpPr/>
          <p:nvPr userDrawn="1"/>
        </p:nvGrpSpPr>
        <p:grpSpPr>
          <a:xfrm>
            <a:off x="-3502" y="657225"/>
            <a:ext cx="405154" cy="1182460"/>
            <a:chOff x="320675" y="2816225"/>
            <a:chExt cx="350838" cy="1023938"/>
          </a:xfrm>
          <a:solidFill>
            <a:schemeClr val="bg1"/>
          </a:solidFill>
        </p:grpSpPr>
        <p:sp>
          <p:nvSpPr>
            <p:cNvPr id="60"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96627932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06450" indent="-171450" algn="l" defTabSz="914318" rtl="0" eaLnBrk="1" latinLnBrk="0" hangingPunct="1">
        <a:lnSpc>
          <a:spcPct val="120000"/>
        </a:lnSpc>
        <a:spcBef>
          <a:spcPts val="499"/>
        </a:spcBef>
        <a:buFontTx/>
        <a:buBlip>
          <a:blip r:embed="rId6"/>
        </a:buBlip>
        <a:tabLst>
          <a:tab pos="898525" algn="l"/>
        </a:tabLst>
        <a:defRPr sz="1200" kern="1200">
          <a:solidFill>
            <a:schemeClr val="bg1"/>
          </a:solidFill>
          <a:latin typeface="+mn-lt"/>
          <a:ea typeface="+mn-ea"/>
          <a:cs typeface="+mn-cs"/>
        </a:defRPr>
      </a:lvl3pPr>
      <a:lvl4pPr marL="1071563" indent="-171450" algn="l" defTabSz="914318" rtl="0" eaLnBrk="1" latinLnBrk="0" hangingPunct="1">
        <a:lnSpc>
          <a:spcPct val="120000"/>
        </a:lnSpc>
        <a:spcBef>
          <a:spcPts val="499"/>
        </a:spcBef>
        <a:buFontTx/>
        <a:buBlip>
          <a:blip r:embed="rId6"/>
        </a:buBlip>
        <a:defRPr sz="1000" kern="1200">
          <a:solidFill>
            <a:schemeClr val="bg1"/>
          </a:solidFill>
          <a:latin typeface="+mn-lt"/>
          <a:ea typeface="+mn-ea"/>
          <a:cs typeface="+mn-cs"/>
        </a:defRPr>
      </a:lvl4pPr>
      <a:lvl5pPr marL="1071563"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arbejdsmiljoe.aau.dk/arbejdspladsvurdering/#359210"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Et billede, der indeholder brun, Solbriller, træ, skov&#10;&#10;Automatisk genereret beskrivelse">
            <a:extLst>
              <a:ext uri="{FF2B5EF4-FFF2-40B4-BE49-F238E27FC236}">
                <a16:creationId xmlns:a16="http://schemas.microsoft.com/office/drawing/2014/main" id="{4A3C4F70-4C47-D716-BDC7-ED15E8042EB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050" b="7050"/>
          <a:stretch>
            <a:fillRect/>
          </a:stretch>
        </p:blipFill>
        <p:spPr>
          <a:xfrm>
            <a:off x="-18239" y="-6091"/>
            <a:ext cx="12192000" cy="6858000"/>
          </a:xfrm>
        </p:spPr>
      </p:pic>
      <p:grpSp>
        <p:nvGrpSpPr>
          <p:cNvPr id="10" name="Gruppe 9"/>
          <p:cNvGrpSpPr/>
          <p:nvPr/>
        </p:nvGrpSpPr>
        <p:grpSpPr>
          <a:xfrm>
            <a:off x="5466450" y="6027162"/>
            <a:ext cx="1272706"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6" name="Pladsholder til tekst 6">
            <a:extLst>
              <a:ext uri="{FF2B5EF4-FFF2-40B4-BE49-F238E27FC236}">
                <a16:creationId xmlns:a16="http://schemas.microsoft.com/office/drawing/2014/main" id="{F69AFB24-873B-1C3F-419E-6A642CEF12DF}"/>
              </a:ext>
            </a:extLst>
          </p:cNvPr>
          <p:cNvSpPr txBox="1">
            <a:spLocks/>
          </p:cNvSpPr>
          <p:nvPr/>
        </p:nvSpPr>
        <p:spPr>
          <a:xfrm>
            <a:off x="2457923" y="3947882"/>
            <a:ext cx="7341129" cy="783979"/>
          </a:xfrm>
          <a:prstGeom prst="rect">
            <a:avLst/>
          </a:prstGeom>
          <a:solidFill>
            <a:schemeClr val="bg1"/>
          </a:solidFill>
        </p:spPr>
        <p:txBody>
          <a:bodyPr vert="horz" lIns="0" tIns="45720" rIns="0" bIns="45720" rtlCol="0">
            <a:noAutofit/>
          </a:bodyPr>
          <a:lstStyle>
            <a:lvl1pPr marL="0" indent="0" algn="ctr" defTabSz="914318" rtl="0" eaLnBrk="1" latinLnBrk="0" hangingPunct="1">
              <a:lnSpc>
                <a:spcPct val="120000"/>
              </a:lnSpc>
              <a:spcBef>
                <a:spcPts val="1000"/>
              </a:spcBef>
              <a:buFontTx/>
              <a:buNone/>
              <a:defRPr sz="1800" kern="1200" spc="30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4"/>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4"/>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dirty="0"/>
              <a:t>Arbejdsmiljøsektionen</a:t>
            </a:r>
            <a:br>
              <a:rPr lang="da-DK" dirty="0"/>
            </a:br>
            <a:r>
              <a:rPr lang="da-DK" dirty="0"/>
              <a:t>dec. 2023</a:t>
            </a:r>
          </a:p>
        </p:txBody>
      </p:sp>
      <p:sp>
        <p:nvSpPr>
          <p:cNvPr id="7" name="Titel 3">
            <a:extLst>
              <a:ext uri="{FF2B5EF4-FFF2-40B4-BE49-F238E27FC236}">
                <a16:creationId xmlns:a16="http://schemas.microsoft.com/office/drawing/2014/main" id="{543E4DAD-F6D9-F579-281F-850684DA2EBE}"/>
              </a:ext>
            </a:extLst>
          </p:cNvPr>
          <p:cNvSpPr txBox="1">
            <a:spLocks/>
          </p:cNvSpPr>
          <p:nvPr/>
        </p:nvSpPr>
        <p:spPr>
          <a:xfrm>
            <a:off x="2457923" y="2954877"/>
            <a:ext cx="7341129" cy="899253"/>
          </a:xfrm>
          <a:prstGeom prst="rect">
            <a:avLst/>
          </a:prstGeom>
          <a:solidFill>
            <a:schemeClr val="bg1"/>
          </a:solidFill>
          <a:effectLst/>
        </p:spPr>
        <p:txBody>
          <a:bodyPr vert="horz" lIns="0" tIns="108000" rIns="0" bIns="0" rtlCol="0" anchor="t" anchorCtr="0">
            <a:noAutofit/>
          </a:bodyPr>
          <a:lstStyle>
            <a:lvl1pPr algn="ctr" defTabSz="914318" rtl="0" eaLnBrk="1" latinLnBrk="0" hangingPunct="1">
              <a:lnSpc>
                <a:spcPct val="100000"/>
              </a:lnSpc>
              <a:spcBef>
                <a:spcPct val="0"/>
              </a:spcBef>
              <a:buNone/>
              <a:defRPr sz="2800" b="1" kern="1200" spc="300" baseline="0">
                <a:solidFill>
                  <a:schemeClr val="tx1"/>
                </a:solidFill>
                <a:latin typeface="+mn-lt"/>
                <a:ea typeface="+mj-ea"/>
                <a:cs typeface="+mj-cs"/>
              </a:defRPr>
            </a:lvl1pPr>
          </a:lstStyle>
          <a:p>
            <a:r>
              <a:rPr lang="da-DK" sz="4400"/>
              <a:t>Kick-off APV 2024</a:t>
            </a:r>
            <a:endParaRPr lang="da-DK" sz="4400" dirty="0"/>
          </a:p>
        </p:txBody>
      </p:sp>
    </p:spTree>
    <p:extLst>
      <p:ext uri="{BB962C8B-B14F-4D97-AF65-F5344CB8AC3E}">
        <p14:creationId xmlns:p14="http://schemas.microsoft.com/office/powerpoint/2010/main" val="363195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D7122609-BBE6-453E-593D-190CDD16A7B5}"/>
              </a:ext>
            </a:extLst>
          </p:cNvPr>
          <p:cNvSpPr>
            <a:spLocks noGrp="1"/>
          </p:cNvSpPr>
          <p:nvPr>
            <p:ph type="sldNum" sz="quarter" idx="4"/>
          </p:nvPr>
        </p:nvSpPr>
        <p:spPr/>
        <p:txBody>
          <a:bodyPr/>
          <a:lstStyle/>
          <a:p>
            <a:fld id="{D8D877B3-D348-4611-9BDB-C5374591D951}" type="slidenum">
              <a:rPr lang="en-US" smtClean="0"/>
              <a:pPr/>
              <a:t>10</a:t>
            </a:fld>
            <a:endParaRPr lang="en-US" dirty="0"/>
          </a:p>
        </p:txBody>
      </p:sp>
      <p:sp>
        <p:nvSpPr>
          <p:cNvPr id="13" name="Titel 2">
            <a:extLst>
              <a:ext uri="{FF2B5EF4-FFF2-40B4-BE49-F238E27FC236}">
                <a16:creationId xmlns:a16="http://schemas.microsoft.com/office/drawing/2014/main" id="{3A7351D8-2A7B-F0B4-17C5-21FEAC304B6F}"/>
              </a:ext>
            </a:extLst>
          </p:cNvPr>
          <p:cNvSpPr>
            <a:spLocks noGrp="1"/>
          </p:cNvSpPr>
          <p:nvPr>
            <p:ph type="title"/>
          </p:nvPr>
        </p:nvSpPr>
        <p:spPr>
          <a:xfrm>
            <a:off x="587374" y="370290"/>
            <a:ext cx="6649621" cy="1474385"/>
          </a:xfrm>
        </p:spPr>
        <p:txBody>
          <a:bodyPr/>
          <a:lstStyle/>
          <a:p>
            <a:r>
              <a:rPr lang="da-DK" sz="3200" dirty="0"/>
              <a:t>Den kendte skabelon</a:t>
            </a:r>
          </a:p>
        </p:txBody>
      </p:sp>
      <p:pic>
        <p:nvPicPr>
          <p:cNvPr id="4" name="Billede 3" descr="Et billede, der indeholder tekst, skærmbillede, linje/række, nummer/tal&#10;&#10;Automatisk genereret beskrivelse">
            <a:extLst>
              <a:ext uri="{FF2B5EF4-FFF2-40B4-BE49-F238E27FC236}">
                <a16:creationId xmlns:a16="http://schemas.microsoft.com/office/drawing/2014/main" id="{24B472CD-1265-40B7-E69F-4C4B9CE262A3}"/>
              </a:ext>
            </a:extLst>
          </p:cNvPr>
          <p:cNvPicPr>
            <a:picLocks noChangeAspect="1"/>
          </p:cNvPicPr>
          <p:nvPr/>
        </p:nvPicPr>
        <p:blipFill rotWithShape="1">
          <a:blip r:embed="rId2">
            <a:extLst>
              <a:ext uri="{28A0092B-C50C-407E-A947-70E740481C1C}">
                <a14:useLocalDpi xmlns:a14="http://schemas.microsoft.com/office/drawing/2010/main" val="0"/>
              </a:ext>
            </a:extLst>
          </a:blip>
          <a:srcRect l="2019" t="8651" r="3206" b="15358"/>
          <a:stretch/>
        </p:blipFill>
        <p:spPr>
          <a:xfrm>
            <a:off x="1022774" y="1393710"/>
            <a:ext cx="8984138" cy="5094000"/>
          </a:xfrm>
          <a:prstGeom prst="rect">
            <a:avLst/>
          </a:prstGeom>
        </p:spPr>
      </p:pic>
    </p:spTree>
    <p:extLst>
      <p:ext uri="{BB962C8B-B14F-4D97-AF65-F5344CB8AC3E}">
        <p14:creationId xmlns:p14="http://schemas.microsoft.com/office/powerpoint/2010/main" val="197535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B1E75A69-0729-ABEE-EC10-C4E4B7245F35}"/>
              </a:ext>
            </a:extLst>
          </p:cNvPr>
          <p:cNvSpPr>
            <a:spLocks noGrp="1"/>
          </p:cNvSpPr>
          <p:nvPr>
            <p:ph type="sldNum" sz="quarter" idx="4"/>
          </p:nvPr>
        </p:nvSpPr>
        <p:spPr/>
        <p:txBody>
          <a:bodyPr/>
          <a:lstStyle/>
          <a:p>
            <a:fld id="{D8D877B3-D348-4611-9BDB-C5374591D951}" type="slidenum">
              <a:rPr lang="en-US" smtClean="0"/>
              <a:pPr/>
              <a:t>11</a:t>
            </a:fld>
            <a:endParaRPr lang="en-US" dirty="0"/>
          </a:p>
        </p:txBody>
      </p:sp>
      <p:sp>
        <p:nvSpPr>
          <p:cNvPr id="3" name="Titel 2">
            <a:extLst>
              <a:ext uri="{FF2B5EF4-FFF2-40B4-BE49-F238E27FC236}">
                <a16:creationId xmlns:a16="http://schemas.microsoft.com/office/drawing/2014/main" id="{C41C87E6-92A8-A634-3FDF-4C20F6A843A7}"/>
              </a:ext>
            </a:extLst>
          </p:cNvPr>
          <p:cNvSpPr>
            <a:spLocks noGrp="1"/>
          </p:cNvSpPr>
          <p:nvPr>
            <p:ph type="title"/>
          </p:nvPr>
        </p:nvSpPr>
        <p:spPr>
          <a:xfrm>
            <a:off x="587374" y="370290"/>
            <a:ext cx="6666866" cy="1474385"/>
          </a:xfrm>
        </p:spPr>
        <p:txBody>
          <a:bodyPr/>
          <a:lstStyle/>
          <a:p>
            <a:r>
              <a:rPr lang="da-DK" dirty="0"/>
              <a:t>En alternativ skabelon</a:t>
            </a:r>
          </a:p>
        </p:txBody>
      </p:sp>
      <p:pic>
        <p:nvPicPr>
          <p:cNvPr id="5" name="Billede 4" descr="Et billede, der indeholder tekst, skærmbillede, linje/række, nummer/tal&#10;&#10;Automatisk genereret beskrivelse">
            <a:extLst>
              <a:ext uri="{FF2B5EF4-FFF2-40B4-BE49-F238E27FC236}">
                <a16:creationId xmlns:a16="http://schemas.microsoft.com/office/drawing/2014/main" id="{00F2DC64-0E1E-DC8F-CD53-9C3DB3EF8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979" y="1160457"/>
            <a:ext cx="7636409" cy="5400000"/>
          </a:xfrm>
          <a:prstGeom prst="rect">
            <a:avLst/>
          </a:prstGeom>
        </p:spPr>
      </p:pic>
    </p:spTree>
    <p:extLst>
      <p:ext uri="{BB962C8B-B14F-4D97-AF65-F5344CB8AC3E}">
        <p14:creationId xmlns:p14="http://schemas.microsoft.com/office/powerpoint/2010/main" val="2404105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CEAC456-2B68-FB43-0DB1-3F6D0310D0B9}"/>
              </a:ext>
            </a:extLst>
          </p:cNvPr>
          <p:cNvSpPr>
            <a:spLocks noGrp="1"/>
          </p:cNvSpPr>
          <p:nvPr>
            <p:ph type="sldNum" sz="quarter" idx="4"/>
          </p:nvPr>
        </p:nvSpPr>
        <p:spPr/>
        <p:txBody>
          <a:bodyPr/>
          <a:lstStyle/>
          <a:p>
            <a:fld id="{D8D877B3-D348-4611-9BDB-C5374591D951}" type="slidenum">
              <a:rPr lang="en-US" smtClean="0"/>
              <a:pPr/>
              <a:t>12</a:t>
            </a:fld>
            <a:endParaRPr lang="en-US" dirty="0"/>
          </a:p>
        </p:txBody>
      </p:sp>
      <p:pic>
        <p:nvPicPr>
          <p:cNvPr id="6" name="Billede 5">
            <a:extLst>
              <a:ext uri="{FF2B5EF4-FFF2-40B4-BE49-F238E27FC236}">
                <a16:creationId xmlns:a16="http://schemas.microsoft.com/office/drawing/2014/main" id="{8A3F27DF-A941-069F-3C8E-BABE04D67FA5}"/>
              </a:ext>
            </a:extLst>
          </p:cNvPr>
          <p:cNvPicPr>
            <a:picLocks noChangeAspect="1"/>
          </p:cNvPicPr>
          <p:nvPr/>
        </p:nvPicPr>
        <p:blipFill rotWithShape="1">
          <a:blip r:embed="rId2"/>
          <a:srcRect t="8546" r="966" b="8131"/>
          <a:stretch/>
        </p:blipFill>
        <p:spPr>
          <a:xfrm>
            <a:off x="58882" y="152401"/>
            <a:ext cx="12074236" cy="5555672"/>
          </a:xfrm>
          <a:prstGeom prst="rect">
            <a:avLst/>
          </a:prstGeom>
        </p:spPr>
      </p:pic>
      <p:pic>
        <p:nvPicPr>
          <p:cNvPr id="7" name="Billede 6">
            <a:extLst>
              <a:ext uri="{FF2B5EF4-FFF2-40B4-BE49-F238E27FC236}">
                <a16:creationId xmlns:a16="http://schemas.microsoft.com/office/drawing/2014/main" id="{D272690B-96AE-F98E-9B5A-9DD818A0A004}"/>
              </a:ext>
            </a:extLst>
          </p:cNvPr>
          <p:cNvPicPr>
            <a:picLocks noChangeAspect="1"/>
          </p:cNvPicPr>
          <p:nvPr/>
        </p:nvPicPr>
        <p:blipFill rotWithShape="1">
          <a:blip r:embed="rId2"/>
          <a:srcRect l="30994" t="63610" r="57364" b="23611"/>
          <a:stretch/>
        </p:blipFill>
        <p:spPr>
          <a:xfrm>
            <a:off x="6096000" y="1659158"/>
            <a:ext cx="3358497" cy="2016000"/>
          </a:xfrm>
          <a:prstGeom prst="rect">
            <a:avLst/>
          </a:prstGeom>
          <a:ln>
            <a:solidFill>
              <a:schemeClr val="tx1"/>
            </a:solidFill>
          </a:ln>
        </p:spPr>
      </p:pic>
      <p:sp>
        <p:nvSpPr>
          <p:cNvPr id="8" name="Ellipse 7">
            <a:extLst>
              <a:ext uri="{FF2B5EF4-FFF2-40B4-BE49-F238E27FC236}">
                <a16:creationId xmlns:a16="http://schemas.microsoft.com/office/drawing/2014/main" id="{C8018AE2-00EF-2F56-A41F-0CA47C8F5829}"/>
              </a:ext>
            </a:extLst>
          </p:cNvPr>
          <p:cNvSpPr/>
          <p:nvPr/>
        </p:nvSpPr>
        <p:spPr>
          <a:xfrm>
            <a:off x="3393440" y="3683769"/>
            <a:ext cx="2004907" cy="108373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 name="Lige pilforbindelse 9">
            <a:extLst>
              <a:ext uri="{FF2B5EF4-FFF2-40B4-BE49-F238E27FC236}">
                <a16:creationId xmlns:a16="http://schemas.microsoft.com/office/drawing/2014/main" id="{71EF6112-62B3-B9E3-4B07-210712F31907}"/>
              </a:ext>
            </a:extLst>
          </p:cNvPr>
          <p:cNvCxnSpPr>
            <a:cxnSpLocks/>
            <a:stCxn id="8" idx="7"/>
          </p:cNvCxnSpPr>
          <p:nvPr/>
        </p:nvCxnSpPr>
        <p:spPr>
          <a:xfrm flipV="1">
            <a:off x="5104735" y="3542453"/>
            <a:ext cx="991265" cy="30002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B2607F7C-BD60-4C05-D49D-524F756E4FDF}"/>
              </a:ext>
            </a:extLst>
          </p:cNvPr>
          <p:cNvSpPr txBox="1"/>
          <p:nvPr/>
        </p:nvSpPr>
        <p:spPr>
          <a:xfrm>
            <a:off x="189652" y="5249224"/>
            <a:ext cx="3549227" cy="1200329"/>
          </a:xfrm>
          <a:prstGeom prst="rect">
            <a:avLst/>
          </a:prstGeom>
          <a:solidFill>
            <a:schemeClr val="bg1"/>
          </a:solidFill>
          <a:ln>
            <a:solidFill>
              <a:schemeClr val="tx1"/>
            </a:solidFill>
          </a:ln>
        </p:spPr>
        <p:txBody>
          <a:bodyPr wrap="square" rtlCol="0">
            <a:spAutoFit/>
          </a:bodyPr>
          <a:lstStyle/>
          <a:p>
            <a:r>
              <a:rPr lang="da-DK" dirty="0"/>
              <a:t>Link: </a:t>
            </a:r>
            <a:r>
              <a:rPr lang="da-DK" dirty="0">
                <a:hlinkClick r:id="rId3"/>
              </a:rPr>
              <a:t>https://www.arbejdsmiljoe.aau.dk/arbejdspladsvurdering/#359210</a:t>
            </a:r>
            <a:endParaRPr lang="da-DK" dirty="0"/>
          </a:p>
          <a:p>
            <a:endParaRPr lang="da-DK" dirty="0"/>
          </a:p>
        </p:txBody>
      </p:sp>
    </p:spTree>
    <p:extLst>
      <p:ext uri="{BB962C8B-B14F-4D97-AF65-F5344CB8AC3E}">
        <p14:creationId xmlns:p14="http://schemas.microsoft.com/office/powerpoint/2010/main" val="219921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92D0934-DE3F-7DEB-E813-842E85BA4A03}"/>
              </a:ext>
            </a:extLst>
          </p:cNvPr>
          <p:cNvSpPr>
            <a:spLocks noGrp="1"/>
          </p:cNvSpPr>
          <p:nvPr>
            <p:ph type="sldNum" sz="quarter" idx="4"/>
          </p:nvPr>
        </p:nvSpPr>
        <p:spPr/>
        <p:txBody>
          <a:bodyPr/>
          <a:lstStyle/>
          <a:p>
            <a:fld id="{D8D877B3-D348-4611-9BDB-C5374591D951}" type="slidenum">
              <a:rPr lang="en-US" smtClean="0"/>
              <a:pPr/>
              <a:t>13</a:t>
            </a:fld>
            <a:endParaRPr lang="en-US" dirty="0"/>
          </a:p>
        </p:txBody>
      </p:sp>
      <p:sp>
        <p:nvSpPr>
          <p:cNvPr id="3" name="Titel 2">
            <a:extLst>
              <a:ext uri="{FF2B5EF4-FFF2-40B4-BE49-F238E27FC236}">
                <a16:creationId xmlns:a16="http://schemas.microsoft.com/office/drawing/2014/main" id="{D2AD4172-90B7-593B-DBDE-3C299ED5B83B}"/>
              </a:ext>
            </a:extLst>
          </p:cNvPr>
          <p:cNvSpPr>
            <a:spLocks noGrp="1"/>
          </p:cNvSpPr>
          <p:nvPr>
            <p:ph type="title"/>
          </p:nvPr>
        </p:nvSpPr>
        <p:spPr>
          <a:xfrm>
            <a:off x="587374" y="370290"/>
            <a:ext cx="7583503" cy="1474385"/>
          </a:xfrm>
        </p:spPr>
        <p:txBody>
          <a:bodyPr/>
          <a:lstStyle/>
          <a:p>
            <a:r>
              <a:rPr lang="da-DK" sz="3200" dirty="0"/>
              <a:t>Sammenfatning: Pointer om handlingsplaner</a:t>
            </a:r>
          </a:p>
        </p:txBody>
      </p:sp>
      <p:sp>
        <p:nvSpPr>
          <p:cNvPr id="4" name="Pladsholder til tekst 3">
            <a:extLst>
              <a:ext uri="{FF2B5EF4-FFF2-40B4-BE49-F238E27FC236}">
                <a16:creationId xmlns:a16="http://schemas.microsoft.com/office/drawing/2014/main" id="{49C1D4D0-CB02-4D93-EB4F-A2A740AE65C7}"/>
              </a:ext>
            </a:extLst>
          </p:cNvPr>
          <p:cNvSpPr>
            <a:spLocks noGrp="1"/>
          </p:cNvSpPr>
          <p:nvPr>
            <p:ph type="body" sz="quarter" idx="12"/>
          </p:nvPr>
        </p:nvSpPr>
        <p:spPr/>
        <p:txBody>
          <a:bodyPr>
            <a:normAutofit fontScale="85000" lnSpcReduction="20000"/>
          </a:bodyPr>
          <a:lstStyle/>
          <a:p>
            <a:r>
              <a:rPr lang="da-DK" dirty="0"/>
              <a:t>Beskriv arbejdsmiljøproblemerne kort og præcist</a:t>
            </a:r>
          </a:p>
          <a:p>
            <a:pPr lvl="1"/>
            <a:r>
              <a:rPr lang="en-US" dirty="0" err="1">
                <a:highlight>
                  <a:srgbClr val="FFFF00"/>
                </a:highlight>
              </a:rPr>
              <a:t>Nøgleord</a:t>
            </a:r>
            <a:r>
              <a:rPr lang="en-US" dirty="0"/>
              <a:t> er</a:t>
            </a:r>
          </a:p>
          <a:p>
            <a:pPr lvl="2"/>
            <a:r>
              <a:rPr lang="en-US" dirty="0">
                <a:highlight>
                  <a:srgbClr val="FFFF00"/>
                </a:highlight>
              </a:rPr>
              <a:t>Art</a:t>
            </a:r>
            <a:r>
              <a:rPr lang="en-US" dirty="0"/>
              <a:t> – </a:t>
            </a:r>
            <a:r>
              <a:rPr lang="en-US" dirty="0" err="1"/>
              <a:t>d.v.s.</a:t>
            </a:r>
            <a:r>
              <a:rPr lang="en-US" dirty="0"/>
              <a:t> </a:t>
            </a:r>
            <a:r>
              <a:rPr lang="en-US" dirty="0" err="1"/>
              <a:t>psykosociale</a:t>
            </a:r>
            <a:r>
              <a:rPr lang="en-US" dirty="0"/>
              <a:t>  </a:t>
            </a:r>
            <a:r>
              <a:rPr lang="en-US" dirty="0" err="1"/>
              <a:t>stressfaktorer</a:t>
            </a:r>
            <a:r>
              <a:rPr lang="en-US" dirty="0"/>
              <a:t>, </a:t>
            </a:r>
            <a:r>
              <a:rPr lang="en-US" dirty="0" err="1"/>
              <a:t>fysiske</a:t>
            </a:r>
            <a:r>
              <a:rPr lang="en-US" dirty="0"/>
              <a:t> farer, </a:t>
            </a:r>
            <a:r>
              <a:rPr lang="en-US" dirty="0" err="1"/>
              <a:t>ergonomi</a:t>
            </a:r>
            <a:r>
              <a:rPr lang="en-US" dirty="0"/>
              <a:t>, </a:t>
            </a:r>
            <a:r>
              <a:rPr lang="en-US" dirty="0" err="1"/>
              <a:t>indeklima</a:t>
            </a:r>
            <a:r>
              <a:rPr lang="en-US" dirty="0"/>
              <a:t> etc.</a:t>
            </a:r>
          </a:p>
          <a:p>
            <a:pPr lvl="2"/>
            <a:r>
              <a:rPr lang="en-US" dirty="0" err="1">
                <a:highlight>
                  <a:srgbClr val="FFFF00"/>
                </a:highlight>
              </a:rPr>
              <a:t>Alvor</a:t>
            </a:r>
            <a:r>
              <a:rPr lang="en-US" dirty="0"/>
              <a:t> – </a:t>
            </a:r>
            <a:r>
              <a:rPr lang="en-US" dirty="0" err="1"/>
              <a:t>d.v.s.</a:t>
            </a:r>
            <a:r>
              <a:rPr lang="en-US" dirty="0"/>
              <a:t> </a:t>
            </a:r>
            <a:r>
              <a:rPr lang="en-US" dirty="0" err="1"/>
              <a:t>resultatet</a:t>
            </a:r>
            <a:r>
              <a:rPr lang="en-US" dirty="0"/>
              <a:t> </a:t>
            </a:r>
            <a:r>
              <a:rPr lang="en-US" dirty="0" err="1"/>
              <a:t>af</a:t>
            </a:r>
            <a:r>
              <a:rPr lang="en-US" dirty="0"/>
              <a:t> </a:t>
            </a:r>
            <a:r>
              <a:rPr lang="en-US" dirty="0" err="1"/>
              <a:t>jeres</a:t>
            </a:r>
            <a:r>
              <a:rPr lang="en-US" dirty="0"/>
              <a:t> </a:t>
            </a:r>
            <a:r>
              <a:rPr lang="en-US" dirty="0" err="1"/>
              <a:t>risikovurdering</a:t>
            </a:r>
            <a:r>
              <a:rPr lang="en-US" dirty="0"/>
              <a:t>, </a:t>
            </a:r>
            <a:r>
              <a:rPr lang="en-US" dirty="0" err="1"/>
              <a:t>problemernes</a:t>
            </a:r>
            <a:r>
              <a:rPr lang="en-US" dirty="0"/>
              <a:t> </a:t>
            </a:r>
            <a:r>
              <a:rPr lang="en-US" dirty="0" err="1"/>
              <a:t>hastende</a:t>
            </a:r>
            <a:r>
              <a:rPr lang="en-US" dirty="0"/>
              <a:t> </a:t>
            </a:r>
            <a:r>
              <a:rPr lang="en-US" dirty="0" err="1"/>
              <a:t>karakter</a:t>
            </a:r>
            <a:r>
              <a:rPr lang="en-US" dirty="0"/>
              <a:t> </a:t>
            </a:r>
            <a:r>
              <a:rPr lang="en-US" dirty="0" err="1"/>
              <a:t>afspejles</a:t>
            </a:r>
            <a:r>
              <a:rPr lang="en-US" dirty="0"/>
              <a:t> </a:t>
            </a:r>
            <a:r>
              <a:rPr lang="en-US" dirty="0" err="1"/>
              <a:t>i</a:t>
            </a:r>
            <a:r>
              <a:rPr lang="en-US" dirty="0"/>
              <a:t> </a:t>
            </a:r>
            <a:r>
              <a:rPr lang="en-US" dirty="0" err="1"/>
              <a:t>prioritering</a:t>
            </a:r>
            <a:endParaRPr lang="en-US" dirty="0"/>
          </a:p>
          <a:p>
            <a:pPr lvl="2"/>
            <a:r>
              <a:rPr lang="en-US" dirty="0" err="1">
                <a:highlight>
                  <a:srgbClr val="FFFF00"/>
                </a:highlight>
              </a:rPr>
              <a:t>Omfang</a:t>
            </a:r>
            <a:r>
              <a:rPr lang="en-US" dirty="0"/>
              <a:t> – </a:t>
            </a:r>
            <a:r>
              <a:rPr lang="en-US" dirty="0" err="1"/>
              <a:t>d.v.s.</a:t>
            </a:r>
            <a:r>
              <a:rPr lang="en-US" dirty="0"/>
              <a:t> </a:t>
            </a:r>
            <a:r>
              <a:rPr lang="en-US" dirty="0" err="1"/>
              <a:t>hvor</a:t>
            </a:r>
            <a:r>
              <a:rPr lang="en-US" dirty="0"/>
              <a:t> </a:t>
            </a:r>
            <a:r>
              <a:rPr lang="en-US" dirty="0" err="1"/>
              <a:t>udbredt</a:t>
            </a:r>
            <a:r>
              <a:rPr lang="en-US" dirty="0"/>
              <a:t> </a:t>
            </a:r>
            <a:r>
              <a:rPr lang="en-US" dirty="0" err="1"/>
              <a:t>problemet</a:t>
            </a:r>
            <a:r>
              <a:rPr lang="en-US" dirty="0"/>
              <a:t> er </a:t>
            </a:r>
            <a:r>
              <a:rPr lang="en-US" dirty="0" err="1"/>
              <a:t>i</a:t>
            </a:r>
            <a:r>
              <a:rPr lang="en-US" dirty="0"/>
              <a:t> forhold </a:t>
            </a:r>
            <a:r>
              <a:rPr lang="en-US" dirty="0" err="1"/>
              <a:t>til</a:t>
            </a:r>
            <a:r>
              <a:rPr lang="en-US" dirty="0"/>
              <a:t> </a:t>
            </a:r>
            <a:r>
              <a:rPr lang="en-US" dirty="0" err="1"/>
              <a:t>berørte</a:t>
            </a:r>
            <a:r>
              <a:rPr lang="en-US" dirty="0"/>
              <a:t> teams, </a:t>
            </a:r>
            <a:r>
              <a:rPr lang="en-US" dirty="0" err="1"/>
              <a:t>sektioner</a:t>
            </a:r>
            <a:r>
              <a:rPr lang="en-US" dirty="0"/>
              <a:t> </a:t>
            </a:r>
            <a:r>
              <a:rPr lang="en-US" dirty="0" err="1"/>
              <a:t>eller</a:t>
            </a:r>
            <a:r>
              <a:rPr lang="en-US" dirty="0"/>
              <a:t> </a:t>
            </a:r>
            <a:r>
              <a:rPr lang="en-US" dirty="0" err="1"/>
              <a:t>enkeltpersoner</a:t>
            </a:r>
            <a:r>
              <a:rPr lang="en-US" dirty="0"/>
              <a:t>.</a:t>
            </a:r>
          </a:p>
          <a:p>
            <a:pPr lvl="2"/>
            <a:r>
              <a:rPr lang="en-US" dirty="0">
                <a:highlight>
                  <a:srgbClr val="FFFF00"/>
                </a:highlight>
              </a:rPr>
              <a:t>Causes</a:t>
            </a:r>
            <a:r>
              <a:rPr lang="en-US" dirty="0"/>
              <a:t> – </a:t>
            </a:r>
            <a:r>
              <a:rPr lang="en-US" dirty="0" err="1"/>
              <a:t>d.v.s.</a:t>
            </a:r>
            <a:r>
              <a:rPr lang="en-US" dirty="0"/>
              <a:t> </a:t>
            </a:r>
            <a:r>
              <a:rPr lang="da-DK" dirty="0"/>
              <a:t>årsagerne eller de grundlæggende årsager til problemerne.</a:t>
            </a:r>
            <a:endParaRPr lang="en-US" dirty="0"/>
          </a:p>
          <a:p>
            <a:r>
              <a:rPr lang="da-DK" dirty="0"/>
              <a:t>Fokus på handlinger, der kræver processtyring</a:t>
            </a:r>
          </a:p>
          <a:p>
            <a:pPr lvl="1"/>
            <a:r>
              <a:rPr lang="da-DK" dirty="0"/>
              <a:t>Nødvendigheden af en handlingsplan er ofte proportional med problemets kompleksitet og de nødvendige ressourcer til at afhjælpe det</a:t>
            </a:r>
          </a:p>
          <a:p>
            <a:pPr lvl="1"/>
            <a:r>
              <a:rPr lang="da-DK" dirty="0"/>
              <a:t>At udføre simple handlinger kræver muligvis ikke en plan (dvs. lav ikke planer for planer skyld)</a:t>
            </a:r>
            <a:endParaRPr lang="en-US" i="1" dirty="0"/>
          </a:p>
          <a:p>
            <a:r>
              <a:rPr lang="da-DK" dirty="0"/>
              <a:t>Beskriv ønsket forandring og planlæg, hvordan der følges op på faktiske resultater</a:t>
            </a:r>
          </a:p>
          <a:p>
            <a:pPr lvl="1"/>
            <a:r>
              <a:rPr lang="en-US" dirty="0" err="1"/>
              <a:t>Handlinger</a:t>
            </a:r>
            <a:r>
              <a:rPr lang="en-US" dirty="0"/>
              <a:t>, </a:t>
            </a:r>
            <a:r>
              <a:rPr lang="en-US" dirty="0" err="1"/>
              <a:t>tidsplan</a:t>
            </a:r>
            <a:r>
              <a:rPr lang="en-US" dirty="0"/>
              <a:t> og </a:t>
            </a:r>
            <a:r>
              <a:rPr lang="en-US" dirty="0" err="1"/>
              <a:t>ansvarlige</a:t>
            </a:r>
            <a:endParaRPr lang="en-US" dirty="0"/>
          </a:p>
          <a:p>
            <a:r>
              <a:rPr lang="da-DK" dirty="0"/>
              <a:t>Brug af en skabelon er obligatorisk</a:t>
            </a:r>
          </a:p>
          <a:p>
            <a:pPr lvl="1"/>
            <a:r>
              <a:rPr lang="en-US" dirty="0"/>
              <a:t>I 2024 </a:t>
            </a:r>
            <a:r>
              <a:rPr lang="en-US" dirty="0" err="1"/>
              <a:t>kan</a:t>
            </a:r>
            <a:r>
              <a:rPr lang="en-US" dirty="0"/>
              <a:t> I </a:t>
            </a:r>
            <a:r>
              <a:rPr lang="en-US" dirty="0" err="1"/>
              <a:t>vælge</a:t>
            </a:r>
            <a:r>
              <a:rPr lang="en-US" dirty="0"/>
              <a:t> </a:t>
            </a:r>
            <a:r>
              <a:rPr lang="en-US" dirty="0" err="1"/>
              <a:t>imellem</a:t>
            </a:r>
            <a:r>
              <a:rPr lang="en-US" dirty="0"/>
              <a:t> 2 </a:t>
            </a:r>
            <a:r>
              <a:rPr lang="en-US" dirty="0" err="1"/>
              <a:t>forskellige</a:t>
            </a:r>
            <a:endParaRPr lang="en-US" dirty="0"/>
          </a:p>
          <a:p>
            <a:pPr lvl="1"/>
            <a:r>
              <a:rPr lang="en-US" dirty="0" err="1"/>
              <a:t>Handlingsplaner</a:t>
            </a:r>
            <a:r>
              <a:rPr lang="en-US" dirty="0"/>
              <a:t> </a:t>
            </a:r>
            <a:r>
              <a:rPr lang="en-US" dirty="0" err="1"/>
              <a:t>skal</a:t>
            </a:r>
            <a:r>
              <a:rPr lang="en-US" dirty="0"/>
              <a:t> </a:t>
            </a:r>
            <a:r>
              <a:rPr lang="en-US" dirty="0" err="1"/>
              <a:t>sendes</a:t>
            </a:r>
            <a:r>
              <a:rPr lang="en-US" dirty="0"/>
              <a:t> </a:t>
            </a:r>
            <a:r>
              <a:rPr lang="en-US" dirty="0" err="1"/>
              <a:t>til</a:t>
            </a:r>
            <a:r>
              <a:rPr lang="en-US" dirty="0"/>
              <a:t> </a:t>
            </a:r>
            <a:r>
              <a:rPr lang="en-US" dirty="0" err="1"/>
              <a:t>os</a:t>
            </a:r>
            <a:r>
              <a:rPr lang="en-US" dirty="0"/>
              <a:t> </a:t>
            </a:r>
            <a:r>
              <a:rPr lang="en-US" dirty="0" err="1"/>
              <a:t>senest</a:t>
            </a:r>
            <a:r>
              <a:rPr lang="en-US" dirty="0"/>
              <a:t> 30. </a:t>
            </a:r>
            <a:r>
              <a:rPr lang="en-US" dirty="0" err="1"/>
              <a:t>juni</a:t>
            </a:r>
            <a:r>
              <a:rPr lang="en-US" dirty="0"/>
              <a:t>.</a:t>
            </a:r>
            <a:endParaRPr lang="da-DK" dirty="0"/>
          </a:p>
        </p:txBody>
      </p:sp>
      <p:pic>
        <p:nvPicPr>
          <p:cNvPr id="6" name="Billede 5" descr="Et billede, der indeholder tekst&#10;&#10;Automatisk genereret beskrivelse">
            <a:extLst>
              <a:ext uri="{FF2B5EF4-FFF2-40B4-BE49-F238E27FC236}">
                <a16:creationId xmlns:a16="http://schemas.microsoft.com/office/drawing/2014/main" id="{E456057B-460F-386E-9D10-B3FEEC9BB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343" y="1335375"/>
            <a:ext cx="3313278" cy="1992690"/>
          </a:xfrm>
          <a:prstGeom prst="rect">
            <a:avLst/>
          </a:prstGeom>
        </p:spPr>
      </p:pic>
    </p:spTree>
    <p:extLst>
      <p:ext uri="{BB962C8B-B14F-4D97-AF65-F5344CB8AC3E}">
        <p14:creationId xmlns:p14="http://schemas.microsoft.com/office/powerpoint/2010/main" val="403576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5AA4669-A7C6-7EEF-6493-4A0558A0571C}"/>
              </a:ext>
            </a:extLst>
          </p:cNvPr>
          <p:cNvSpPr>
            <a:spLocks noGrp="1"/>
          </p:cNvSpPr>
          <p:nvPr>
            <p:ph type="sldNum" sz="quarter" idx="4"/>
          </p:nvPr>
        </p:nvSpPr>
        <p:spPr/>
        <p:txBody>
          <a:bodyPr/>
          <a:lstStyle/>
          <a:p>
            <a:fld id="{D8D877B3-D348-4611-9BDB-C5374591D951}" type="slidenum">
              <a:rPr lang="en-US" smtClean="0"/>
              <a:pPr/>
              <a:t>14</a:t>
            </a:fld>
            <a:endParaRPr lang="en-US" dirty="0"/>
          </a:p>
        </p:txBody>
      </p:sp>
      <p:sp>
        <p:nvSpPr>
          <p:cNvPr id="3" name="Titel 2">
            <a:extLst>
              <a:ext uri="{FF2B5EF4-FFF2-40B4-BE49-F238E27FC236}">
                <a16:creationId xmlns:a16="http://schemas.microsoft.com/office/drawing/2014/main" id="{73B2B857-4D59-5C8B-99EE-130D4E7C879A}"/>
              </a:ext>
            </a:extLst>
          </p:cNvPr>
          <p:cNvSpPr>
            <a:spLocks noGrp="1"/>
          </p:cNvSpPr>
          <p:nvPr>
            <p:ph type="title"/>
          </p:nvPr>
        </p:nvSpPr>
        <p:spPr>
          <a:xfrm>
            <a:off x="587374" y="370290"/>
            <a:ext cx="6613526" cy="1474385"/>
          </a:xfrm>
        </p:spPr>
        <p:txBody>
          <a:bodyPr/>
          <a:lstStyle/>
          <a:p>
            <a:r>
              <a:rPr lang="da-DK" dirty="0"/>
              <a:t>Andre lovændringer</a:t>
            </a:r>
          </a:p>
        </p:txBody>
      </p:sp>
      <p:sp>
        <p:nvSpPr>
          <p:cNvPr id="6" name="Pladsholder til tekst 5">
            <a:extLst>
              <a:ext uri="{FF2B5EF4-FFF2-40B4-BE49-F238E27FC236}">
                <a16:creationId xmlns:a16="http://schemas.microsoft.com/office/drawing/2014/main" id="{B25FE114-5EA6-3A23-4FCE-8E7E8530F627}"/>
              </a:ext>
            </a:extLst>
          </p:cNvPr>
          <p:cNvSpPr>
            <a:spLocks noGrp="1"/>
          </p:cNvSpPr>
          <p:nvPr>
            <p:ph type="body" sz="quarter" idx="12"/>
          </p:nvPr>
        </p:nvSpPr>
        <p:spPr/>
        <p:txBody>
          <a:bodyPr/>
          <a:lstStyle/>
          <a:p>
            <a:r>
              <a:rPr lang="en-US" dirty="0"/>
              <a:t>Kravet om </a:t>
            </a:r>
            <a:r>
              <a:rPr lang="en-US" dirty="0" err="1"/>
              <a:t>en</a:t>
            </a:r>
            <a:r>
              <a:rPr lang="en-US" dirty="0"/>
              <a:t> </a:t>
            </a:r>
            <a:r>
              <a:rPr lang="en-US" dirty="0" err="1">
                <a:highlight>
                  <a:srgbClr val="FFFF00"/>
                </a:highlight>
              </a:rPr>
              <a:t>kompetenceudviklingsplan</a:t>
            </a:r>
            <a:r>
              <a:rPr lang="en-US" dirty="0">
                <a:highlight>
                  <a:srgbClr val="FFFF00"/>
                </a:highlight>
              </a:rPr>
              <a:t> </a:t>
            </a:r>
            <a:r>
              <a:rPr lang="en-US" dirty="0" err="1">
                <a:highlight>
                  <a:srgbClr val="FFFF00"/>
                </a:highlight>
              </a:rPr>
              <a:t>fjernes</a:t>
            </a:r>
            <a:r>
              <a:rPr lang="en-US" dirty="0"/>
              <a:t> – </a:t>
            </a:r>
            <a:r>
              <a:rPr lang="en-US" dirty="0" err="1"/>
              <a:t>i</a:t>
            </a:r>
            <a:r>
              <a:rPr lang="en-US" dirty="0"/>
              <a:t> </a:t>
            </a:r>
            <a:r>
              <a:rPr lang="en-US" dirty="0" err="1"/>
              <a:t>stedet</a:t>
            </a:r>
            <a:r>
              <a:rPr lang="en-US" dirty="0"/>
              <a:t> </a:t>
            </a:r>
            <a:r>
              <a:rPr lang="en-US" dirty="0" err="1"/>
              <a:t>skal</a:t>
            </a:r>
            <a:r>
              <a:rPr lang="en-US" dirty="0"/>
              <a:t> I </a:t>
            </a:r>
            <a:r>
              <a:rPr lang="en-US" dirty="0" err="1"/>
              <a:t>hvert</a:t>
            </a:r>
            <a:r>
              <a:rPr lang="en-US" dirty="0"/>
              <a:t> </a:t>
            </a:r>
            <a:r>
              <a:rPr lang="en-US" dirty="0" err="1"/>
              <a:t>år</a:t>
            </a:r>
            <a:r>
              <a:rPr lang="en-US" dirty="0"/>
              <a:t> </a:t>
            </a:r>
            <a:r>
              <a:rPr lang="en-US" dirty="0" err="1"/>
              <a:t>diskutere</a:t>
            </a:r>
            <a:r>
              <a:rPr lang="en-US" dirty="0"/>
              <a:t> </a:t>
            </a:r>
            <a:r>
              <a:rPr lang="en-US" dirty="0" err="1"/>
              <a:t>efteruddannelse</a:t>
            </a:r>
            <a:r>
              <a:rPr lang="en-US" dirty="0"/>
              <a:t>, og om I </a:t>
            </a:r>
            <a:r>
              <a:rPr lang="en-US" dirty="0" err="1"/>
              <a:t>har</a:t>
            </a:r>
            <a:r>
              <a:rPr lang="en-US" dirty="0"/>
              <a:t> den </a:t>
            </a:r>
            <a:r>
              <a:rPr lang="en-US" dirty="0" err="1"/>
              <a:t>nødvendige</a:t>
            </a:r>
            <a:r>
              <a:rPr lang="en-US" dirty="0"/>
              <a:t> </a:t>
            </a:r>
            <a:r>
              <a:rPr lang="en-US" dirty="0" err="1"/>
              <a:t>ekspertise</a:t>
            </a:r>
            <a:r>
              <a:rPr lang="en-US" dirty="0"/>
              <a:t> om </a:t>
            </a:r>
            <a:r>
              <a:rPr lang="en-US" dirty="0" err="1"/>
              <a:t>arbejdsmiljø</a:t>
            </a:r>
            <a:endParaRPr lang="en-US" dirty="0"/>
          </a:p>
          <a:p>
            <a:r>
              <a:rPr lang="da-DK" dirty="0"/>
              <a:t>Hvis en </a:t>
            </a:r>
            <a:r>
              <a:rPr lang="da-DK" dirty="0">
                <a:highlight>
                  <a:srgbClr val="FFFF00"/>
                </a:highlight>
              </a:rPr>
              <a:t>AMR ikke er beskyttet som en tilsvarende TR</a:t>
            </a:r>
            <a:r>
              <a:rPr lang="da-DK" dirty="0"/>
              <a:t>, så skal den pågældende have et forlænget opsigelsesvarsel på 6 uger.</a:t>
            </a:r>
          </a:p>
          <a:p>
            <a:r>
              <a:rPr lang="da-DK" dirty="0"/>
              <a:t>Kravet om at anvende eller opbygge </a:t>
            </a:r>
            <a:r>
              <a:rPr lang="da-DK" dirty="0">
                <a:highlight>
                  <a:srgbClr val="FFFF00"/>
                </a:highlight>
              </a:rPr>
              <a:t>nødvendig ekspertise (kompetencepåbuddet)</a:t>
            </a:r>
            <a:r>
              <a:rPr lang="da-DK" dirty="0"/>
              <a:t> fjernes. </a:t>
            </a:r>
            <a:r>
              <a:rPr lang="da-DK" dirty="0" err="1"/>
              <a:t>AT’s</a:t>
            </a:r>
            <a:r>
              <a:rPr lang="da-DK" dirty="0"/>
              <a:t> mulighed for at pålægge brug af en autoriseret arbejdsmiljørådgiver bibeholdes (undersøgelsespåbuddet).</a:t>
            </a:r>
          </a:p>
          <a:p>
            <a:r>
              <a:rPr lang="da-DK" dirty="0"/>
              <a:t>Uddannelsesinstitutionerne skal sikre, at </a:t>
            </a:r>
            <a:r>
              <a:rPr lang="da-DK" dirty="0">
                <a:highlight>
                  <a:srgbClr val="FFFF00"/>
                </a:highlight>
              </a:rPr>
              <a:t>studerendes praktiske øvelser af arbejdsrelateret karakter</a:t>
            </a:r>
            <a:r>
              <a:rPr lang="da-DK" dirty="0"/>
              <a:t> er sikkerheds- og sundhedsmæssigt fuldt forsvarlige.</a:t>
            </a:r>
          </a:p>
        </p:txBody>
      </p:sp>
    </p:spTree>
    <p:extLst>
      <p:ext uri="{BB962C8B-B14F-4D97-AF65-F5344CB8AC3E}">
        <p14:creationId xmlns:p14="http://schemas.microsoft.com/office/powerpoint/2010/main" val="567674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41E8D69-490C-F431-DD11-37FB8403661D}"/>
              </a:ext>
            </a:extLst>
          </p:cNvPr>
          <p:cNvSpPr>
            <a:spLocks noGrp="1"/>
          </p:cNvSpPr>
          <p:nvPr>
            <p:ph type="sldNum" sz="quarter" idx="4"/>
          </p:nvPr>
        </p:nvSpPr>
        <p:spPr/>
        <p:txBody>
          <a:bodyPr/>
          <a:lstStyle/>
          <a:p>
            <a:fld id="{D8D877B3-D348-4611-9BDB-C5374591D951}" type="slidenum">
              <a:rPr lang="en-US" smtClean="0"/>
              <a:pPr/>
              <a:t>15</a:t>
            </a:fld>
            <a:endParaRPr lang="en-US" dirty="0"/>
          </a:p>
        </p:txBody>
      </p:sp>
      <p:sp>
        <p:nvSpPr>
          <p:cNvPr id="3" name="Titel 2">
            <a:extLst>
              <a:ext uri="{FF2B5EF4-FFF2-40B4-BE49-F238E27FC236}">
                <a16:creationId xmlns:a16="http://schemas.microsoft.com/office/drawing/2014/main" id="{645673B2-C654-F6E0-230E-E55EF652B719}"/>
              </a:ext>
            </a:extLst>
          </p:cNvPr>
          <p:cNvSpPr>
            <a:spLocks noGrp="1"/>
          </p:cNvSpPr>
          <p:nvPr>
            <p:ph type="title"/>
          </p:nvPr>
        </p:nvSpPr>
        <p:spPr>
          <a:xfrm>
            <a:off x="587374" y="370290"/>
            <a:ext cx="7655773" cy="1474385"/>
          </a:xfrm>
        </p:spPr>
        <p:txBody>
          <a:bodyPr/>
          <a:lstStyle/>
          <a:p>
            <a:r>
              <a:rPr lang="da-DK" dirty="0"/>
              <a:t>Hvad der kan forventes i 2024</a:t>
            </a:r>
          </a:p>
        </p:txBody>
      </p:sp>
      <p:sp>
        <p:nvSpPr>
          <p:cNvPr id="4" name="Pladsholder til tekst 3">
            <a:extLst>
              <a:ext uri="{FF2B5EF4-FFF2-40B4-BE49-F238E27FC236}">
                <a16:creationId xmlns:a16="http://schemas.microsoft.com/office/drawing/2014/main" id="{7A524942-2B68-0220-DE8B-7D9ACB24D2E0}"/>
              </a:ext>
            </a:extLst>
          </p:cNvPr>
          <p:cNvSpPr>
            <a:spLocks noGrp="1"/>
          </p:cNvSpPr>
          <p:nvPr>
            <p:ph type="body" sz="quarter" idx="12"/>
          </p:nvPr>
        </p:nvSpPr>
        <p:spPr>
          <a:xfrm>
            <a:off x="587375" y="1402080"/>
            <a:ext cx="10620094" cy="4367541"/>
          </a:xfrm>
        </p:spPr>
        <p:txBody>
          <a:bodyPr>
            <a:normAutofit fontScale="92500" lnSpcReduction="20000"/>
          </a:bodyPr>
          <a:lstStyle/>
          <a:p>
            <a:r>
              <a:rPr lang="da-DK" dirty="0"/>
              <a:t>Data til jeres APV-proces</a:t>
            </a:r>
          </a:p>
          <a:p>
            <a:pPr lvl="1"/>
            <a:r>
              <a:rPr lang="da-DK" dirty="0"/>
              <a:t>Januar: Resultaterne fra Trivselsbarometeret</a:t>
            </a:r>
          </a:p>
          <a:p>
            <a:pPr lvl="1"/>
            <a:r>
              <a:rPr lang="da-DK" dirty="0"/>
              <a:t>Februar: Oversigt over arbejdsulykker i</a:t>
            </a:r>
            <a:r>
              <a:rPr lang="en-US" dirty="0"/>
              <a:t> 2023</a:t>
            </a:r>
          </a:p>
          <a:p>
            <a:pPr lvl="1"/>
            <a:r>
              <a:rPr lang="en-US" dirty="0" err="1"/>
              <a:t>Februar</a:t>
            </a:r>
            <a:r>
              <a:rPr lang="en-US" dirty="0"/>
              <a:t>: </a:t>
            </a:r>
            <a:r>
              <a:rPr lang="en-US" dirty="0" err="1"/>
              <a:t>Sygefraværsstatistik</a:t>
            </a:r>
            <a:r>
              <a:rPr lang="en-US" dirty="0"/>
              <a:t> 2023</a:t>
            </a:r>
          </a:p>
          <a:p>
            <a:r>
              <a:rPr lang="en-US" dirty="0" err="1"/>
              <a:t>Risikovurdering</a:t>
            </a:r>
            <a:endParaRPr lang="en-US" dirty="0"/>
          </a:p>
          <a:p>
            <a:pPr lvl="1"/>
            <a:r>
              <a:rPr lang="en-US" dirty="0"/>
              <a:t>~</a:t>
            </a:r>
            <a:r>
              <a:rPr lang="en-US" dirty="0" err="1"/>
              <a:t>Februar</a:t>
            </a:r>
            <a:r>
              <a:rPr lang="en-US" dirty="0"/>
              <a:t>/Marts: </a:t>
            </a:r>
            <a:r>
              <a:rPr lang="en-US" dirty="0" err="1"/>
              <a:t>Vejledning</a:t>
            </a:r>
            <a:r>
              <a:rPr lang="en-US" dirty="0"/>
              <a:t> om </a:t>
            </a:r>
            <a:r>
              <a:rPr lang="en-US" dirty="0" err="1"/>
              <a:t>risikovurdering</a:t>
            </a:r>
            <a:r>
              <a:rPr lang="en-US" dirty="0"/>
              <a:t> </a:t>
            </a:r>
            <a:r>
              <a:rPr lang="en-US" dirty="0" err="1"/>
              <a:t>på</a:t>
            </a:r>
            <a:r>
              <a:rPr lang="en-US" dirty="0"/>
              <a:t> AAU</a:t>
            </a:r>
          </a:p>
          <a:p>
            <a:pPr lvl="1"/>
            <a:r>
              <a:rPr lang="en-US" dirty="0"/>
              <a:t>2024: </a:t>
            </a:r>
            <a:r>
              <a:rPr lang="en-US" dirty="0" err="1"/>
              <a:t>Kursus</a:t>
            </a:r>
            <a:r>
              <a:rPr lang="en-US" dirty="0"/>
              <a:t> om </a:t>
            </a:r>
            <a:r>
              <a:rPr lang="en-US" dirty="0" err="1"/>
              <a:t>risikovurdering</a:t>
            </a:r>
            <a:r>
              <a:rPr lang="en-US" dirty="0"/>
              <a:t> </a:t>
            </a:r>
            <a:r>
              <a:rPr lang="en-US" dirty="0" err="1"/>
              <a:t>i</a:t>
            </a:r>
            <a:r>
              <a:rPr lang="en-US" dirty="0"/>
              <a:t> APV-</a:t>
            </a:r>
            <a:r>
              <a:rPr lang="en-US" dirty="0" err="1"/>
              <a:t>sammenhæng</a:t>
            </a:r>
            <a:endParaRPr lang="en-US" dirty="0"/>
          </a:p>
          <a:p>
            <a:r>
              <a:rPr lang="en-US" dirty="0"/>
              <a:t>Ander</a:t>
            </a:r>
          </a:p>
          <a:p>
            <a:pPr lvl="1"/>
            <a:r>
              <a:rPr lang="en-US" dirty="0" err="1"/>
              <a:t>Oktober</a:t>
            </a:r>
            <a:r>
              <a:rPr lang="en-US" dirty="0"/>
              <a:t>: </a:t>
            </a:r>
            <a:r>
              <a:rPr lang="en-US" dirty="0" err="1"/>
              <a:t>Universiteternes</a:t>
            </a:r>
            <a:r>
              <a:rPr lang="en-US" dirty="0"/>
              <a:t> </a:t>
            </a:r>
            <a:r>
              <a:rPr lang="en-US" dirty="0" err="1"/>
              <a:t>arbejdsmiljøkonference</a:t>
            </a:r>
            <a:r>
              <a:rPr lang="en-US" dirty="0"/>
              <a:t> 2024, Nyborg</a:t>
            </a:r>
          </a:p>
          <a:p>
            <a:pPr lvl="1"/>
            <a:r>
              <a:rPr lang="en-US" dirty="0"/>
              <a:t>Ingen AAU </a:t>
            </a:r>
            <a:r>
              <a:rPr lang="en-US" dirty="0" err="1"/>
              <a:t>temaday</a:t>
            </a:r>
            <a:r>
              <a:rPr lang="en-US" dirty="0"/>
              <a:t> in 2024</a:t>
            </a:r>
          </a:p>
          <a:p>
            <a:pPr lvl="1"/>
            <a:r>
              <a:rPr lang="en-US" dirty="0"/>
              <a:t>Ingen </a:t>
            </a:r>
            <a:r>
              <a:rPr lang="en-US" dirty="0" err="1"/>
              <a:t>trivselsbarometerundersøgelse</a:t>
            </a:r>
            <a:r>
              <a:rPr lang="en-US" dirty="0"/>
              <a:t> i2024</a:t>
            </a:r>
          </a:p>
          <a:p>
            <a:r>
              <a:rPr lang="en-US" dirty="0" err="1"/>
              <a:t>Besøg</a:t>
            </a:r>
            <a:r>
              <a:rPr lang="en-US" dirty="0"/>
              <a:t> </a:t>
            </a:r>
            <a:r>
              <a:rPr lang="en-US" dirty="0" err="1"/>
              <a:t>fra</a:t>
            </a:r>
            <a:r>
              <a:rPr lang="en-US" dirty="0"/>
              <a:t> </a:t>
            </a:r>
            <a:r>
              <a:rPr lang="en-US" dirty="0" err="1"/>
              <a:t>Arbejdstilsynet</a:t>
            </a:r>
            <a:r>
              <a:rPr lang="en-US" dirty="0"/>
              <a:t>?</a:t>
            </a:r>
          </a:p>
          <a:p>
            <a:pPr lvl="1"/>
            <a:r>
              <a:rPr lang="en-US" dirty="0" err="1"/>
              <a:t>Uvarslet</a:t>
            </a:r>
            <a:endParaRPr lang="en-US" dirty="0"/>
          </a:p>
          <a:p>
            <a:pPr lvl="1"/>
            <a:r>
              <a:rPr lang="en-US" dirty="0" err="1"/>
              <a:t>Sandsynligvis</a:t>
            </a:r>
            <a:r>
              <a:rPr lang="en-US" dirty="0"/>
              <a:t> et </a:t>
            </a:r>
            <a:r>
              <a:rPr lang="en-US" dirty="0" err="1"/>
              <a:t>opfølgende</a:t>
            </a:r>
            <a:r>
              <a:rPr lang="en-US" dirty="0"/>
              <a:t> </a:t>
            </a:r>
            <a:r>
              <a:rPr lang="en-US" dirty="0" err="1"/>
              <a:t>besøg</a:t>
            </a:r>
            <a:endParaRPr lang="en-US" dirty="0"/>
          </a:p>
          <a:p>
            <a:pPr lvl="1"/>
            <a:r>
              <a:rPr lang="en-US" dirty="0" err="1"/>
              <a:t>Aftaleforløb</a:t>
            </a:r>
            <a:r>
              <a:rPr lang="en-US" dirty="0"/>
              <a:t> </a:t>
            </a:r>
            <a:r>
              <a:rPr lang="en-US" dirty="0" err="1"/>
              <a:t>frem</a:t>
            </a:r>
            <a:r>
              <a:rPr lang="en-US" dirty="0"/>
              <a:t> for </a:t>
            </a:r>
            <a:r>
              <a:rPr lang="en-US" dirty="0" err="1"/>
              <a:t>påbud</a:t>
            </a:r>
            <a:endParaRPr lang="en-US" dirty="0"/>
          </a:p>
          <a:p>
            <a:pPr marL="338138" lvl="1" indent="0">
              <a:buNone/>
            </a:pPr>
            <a:endParaRPr lang="da-DK" dirty="0"/>
          </a:p>
          <a:p>
            <a:pPr marL="338138" lvl="1" indent="0">
              <a:buNone/>
            </a:pPr>
            <a:endParaRPr lang="da-DK" dirty="0"/>
          </a:p>
        </p:txBody>
      </p:sp>
      <p:pic>
        <p:nvPicPr>
          <p:cNvPr id="6" name="Billede 5" descr="Et billede, der indeholder tekst, skærmbillede, Ansigt&#10;&#10;Automatisk genereret beskrivelse">
            <a:extLst>
              <a:ext uri="{FF2B5EF4-FFF2-40B4-BE49-F238E27FC236}">
                <a16:creationId xmlns:a16="http://schemas.microsoft.com/office/drawing/2014/main" id="{36050F9D-44EC-0F48-08DC-14C96AEF46C2}"/>
              </a:ext>
            </a:extLst>
          </p:cNvPr>
          <p:cNvPicPr>
            <a:picLocks noChangeAspect="1"/>
          </p:cNvPicPr>
          <p:nvPr/>
        </p:nvPicPr>
        <p:blipFill rotWithShape="1">
          <a:blip r:embed="rId2">
            <a:extLst>
              <a:ext uri="{28A0092B-C50C-407E-A947-70E740481C1C}">
                <a14:useLocalDpi xmlns:a14="http://schemas.microsoft.com/office/drawing/2010/main" val="0"/>
              </a:ext>
            </a:extLst>
          </a:blip>
          <a:srcRect l="1257" r="1"/>
          <a:stretch/>
        </p:blipFill>
        <p:spPr>
          <a:xfrm rot="1241829">
            <a:off x="7375861" y="854731"/>
            <a:ext cx="3145304" cy="4504424"/>
          </a:xfrm>
          <a:prstGeom prst="rect">
            <a:avLst/>
          </a:prstGeom>
          <a:ln>
            <a:solidFill>
              <a:schemeClr val="tx1"/>
            </a:solidFill>
          </a:ln>
        </p:spPr>
      </p:pic>
      <p:cxnSp>
        <p:nvCxnSpPr>
          <p:cNvPr id="8" name="Lige pilforbindelse 7">
            <a:extLst>
              <a:ext uri="{FF2B5EF4-FFF2-40B4-BE49-F238E27FC236}">
                <a16:creationId xmlns:a16="http://schemas.microsoft.com/office/drawing/2014/main" id="{2BA86505-EC48-CC09-F6D7-B79DE832BF6F}"/>
              </a:ext>
            </a:extLst>
          </p:cNvPr>
          <p:cNvCxnSpPr>
            <a:cxnSpLocks/>
          </p:cNvCxnSpPr>
          <p:nvPr/>
        </p:nvCxnSpPr>
        <p:spPr>
          <a:xfrm flipV="1">
            <a:off x="5225104" y="2791798"/>
            <a:ext cx="2001845" cy="2055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2"/>
          <p:cNvSpPr>
            <a:spLocks noGrp="1"/>
          </p:cNvSpPr>
          <p:nvPr>
            <p:ph type="title"/>
          </p:nvPr>
        </p:nvSpPr>
        <p:spPr/>
        <p:txBody>
          <a:bodyPr/>
          <a:lstStyle/>
          <a:p>
            <a:r>
              <a:rPr lang="da-DK" dirty="0"/>
              <a:t>Næsten slut …</a:t>
            </a:r>
            <a:endParaRPr lang="da-DK" sz="2000" dirty="0">
              <a:latin typeface="+mn-lt"/>
            </a:endParaRPr>
          </a:p>
        </p:txBody>
      </p:sp>
      <p:pic>
        <p:nvPicPr>
          <p:cNvPr id="5" name="Billede 4"/>
          <p:cNvPicPr>
            <a:picLocks noChangeAspect="1"/>
          </p:cNvPicPr>
          <p:nvPr/>
        </p:nvPicPr>
        <p:blipFill>
          <a:blip r:embed="rId3">
            <a:clrChange>
              <a:clrFrom>
                <a:srgbClr val="FFFFFF"/>
              </a:clrFrom>
              <a:clrTo>
                <a:srgbClr val="FFFFFF">
                  <a:alpha val="0"/>
                </a:srgbClr>
              </a:clrTo>
            </a:clrChange>
          </a:blip>
          <a:stretch>
            <a:fillRect/>
          </a:stretch>
        </p:blipFill>
        <p:spPr>
          <a:xfrm>
            <a:off x="5488465" y="2940872"/>
            <a:ext cx="4762500" cy="2981325"/>
          </a:xfrm>
          <a:prstGeom prst="rect">
            <a:avLst/>
          </a:prstGeom>
        </p:spPr>
      </p:pic>
      <p:pic>
        <p:nvPicPr>
          <p:cNvPr id="6" name="Billede 5"/>
          <p:cNvPicPr>
            <a:picLocks noChangeAspect="1"/>
          </p:cNvPicPr>
          <p:nvPr/>
        </p:nvPicPr>
        <p:blipFill>
          <a:blip r:embed="rId4">
            <a:clrChange>
              <a:clrFrom>
                <a:srgbClr val="FFFFFF"/>
              </a:clrFrom>
              <a:clrTo>
                <a:srgbClr val="FFFFFF">
                  <a:alpha val="0"/>
                </a:srgbClr>
              </a:clrTo>
            </a:clrChange>
          </a:blip>
          <a:stretch>
            <a:fillRect/>
          </a:stretch>
        </p:blipFill>
        <p:spPr>
          <a:xfrm>
            <a:off x="1249324" y="1392286"/>
            <a:ext cx="4060805" cy="3326314"/>
          </a:xfrm>
          <a:prstGeom prst="rect">
            <a:avLst/>
          </a:prstGeom>
        </p:spPr>
      </p:pic>
    </p:spTree>
    <p:extLst>
      <p:ext uri="{BB962C8B-B14F-4D97-AF65-F5344CB8AC3E}">
        <p14:creationId xmlns:p14="http://schemas.microsoft.com/office/powerpoint/2010/main" val="309428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a:extLst>
              <a:ext uri="{FF2B5EF4-FFF2-40B4-BE49-F238E27FC236}">
                <a16:creationId xmlns:a16="http://schemas.microsoft.com/office/drawing/2014/main" id="{6853D26A-0CE4-4EBB-A47E-6D507CA75BEF}"/>
              </a:ext>
            </a:extLst>
          </p:cNvPr>
          <p:cNvSpPr>
            <a:spLocks noGrp="1"/>
          </p:cNvSpPr>
          <p:nvPr>
            <p:ph type="sldNum" sz="quarter" idx="10"/>
          </p:nvPr>
        </p:nvSpPr>
        <p:spPr>
          <a:xfrm>
            <a:off x="11339887" y="593223"/>
            <a:ext cx="571468" cy="227164"/>
          </a:xfrm>
        </p:spPr>
        <p:txBody>
          <a:bodyPr/>
          <a:lstStyle/>
          <a:p>
            <a:pPr>
              <a:spcAft>
                <a:spcPts val="600"/>
              </a:spcAft>
            </a:pPr>
            <a:fld id="{D8D877B3-D348-4611-9BDB-C5374591D951}" type="slidenum">
              <a:rPr lang="en-US" smtClean="0"/>
              <a:pPr>
                <a:spcAft>
                  <a:spcPts val="600"/>
                </a:spcAft>
              </a:pPr>
              <a:t>2</a:t>
            </a:fld>
            <a:endParaRPr lang="en-US"/>
          </a:p>
        </p:txBody>
      </p:sp>
      <p:sp>
        <p:nvSpPr>
          <p:cNvPr id="4" name="Titel 3"/>
          <p:cNvSpPr>
            <a:spLocks noGrp="1"/>
          </p:cNvSpPr>
          <p:nvPr>
            <p:ph type="title"/>
          </p:nvPr>
        </p:nvSpPr>
        <p:spPr>
          <a:xfrm>
            <a:off x="5324157" y="359273"/>
            <a:ext cx="5209490" cy="1621619"/>
          </a:xfrm>
        </p:spPr>
        <p:txBody>
          <a:bodyPr anchor="t">
            <a:normAutofit/>
          </a:bodyPr>
          <a:lstStyle/>
          <a:p>
            <a:r>
              <a:rPr lang="da-DK" dirty="0"/>
              <a:t>På dette møde …</a:t>
            </a:r>
          </a:p>
        </p:txBody>
      </p:sp>
      <p:sp>
        <p:nvSpPr>
          <p:cNvPr id="6" name="Pladsholder til tekst 5"/>
          <p:cNvSpPr>
            <a:spLocks noGrp="1"/>
          </p:cNvSpPr>
          <p:nvPr>
            <p:ph type="body" sz="quarter" idx="12"/>
          </p:nvPr>
        </p:nvSpPr>
        <p:spPr>
          <a:xfrm>
            <a:off x="5324158" y="2143359"/>
            <a:ext cx="5924867" cy="3752115"/>
          </a:xfrm>
        </p:spPr>
        <p:txBody>
          <a:bodyPr>
            <a:normAutofit/>
          </a:bodyPr>
          <a:lstStyle/>
          <a:p>
            <a:pPr marL="338138" lvl="1" indent="0">
              <a:buNone/>
            </a:pPr>
            <a:endParaRPr lang="da-DK" sz="2000" dirty="0"/>
          </a:p>
          <a:p>
            <a:r>
              <a:rPr lang="da-DK" sz="2000" dirty="0"/>
              <a:t>APV-året 2024</a:t>
            </a:r>
          </a:p>
          <a:p>
            <a:pPr lvl="1"/>
            <a:r>
              <a:rPr lang="da-DK" sz="2000" dirty="0"/>
              <a:t>Fokus på handlingsplaner, opfølgning og risikovurdering</a:t>
            </a:r>
          </a:p>
          <a:p>
            <a:pPr lvl="1"/>
            <a:endParaRPr lang="da-DK" sz="2000" dirty="0"/>
          </a:p>
          <a:p>
            <a:r>
              <a:rPr lang="da-DK" sz="2000" dirty="0"/>
              <a:t>Hvad der ellers kan forventes 2024</a:t>
            </a:r>
          </a:p>
        </p:txBody>
      </p:sp>
      <p:pic>
        <p:nvPicPr>
          <p:cNvPr id="20" name="Pladsholder til billede 19">
            <a:extLst>
              <a:ext uri="{FF2B5EF4-FFF2-40B4-BE49-F238E27FC236}">
                <a16:creationId xmlns:a16="http://schemas.microsoft.com/office/drawing/2014/main" id="{587965B0-B39C-C1CC-A1E9-0DC28E6F6A6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20" b="1920"/>
          <a:stretch>
            <a:fillRect/>
          </a:stretch>
        </p:blipFill>
        <p:spPr/>
      </p:pic>
    </p:spTree>
    <p:extLst>
      <p:ext uri="{BB962C8B-B14F-4D97-AF65-F5344CB8AC3E}">
        <p14:creationId xmlns:p14="http://schemas.microsoft.com/office/powerpoint/2010/main" val="2153325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FE90D02-C551-49C2-95D3-AF3CAD6C10AB}"/>
              </a:ext>
            </a:extLst>
          </p:cNvPr>
          <p:cNvSpPr>
            <a:spLocks noGrp="1"/>
          </p:cNvSpPr>
          <p:nvPr>
            <p:ph type="sldNum" sz="quarter" idx="4"/>
          </p:nvPr>
        </p:nvSpPr>
        <p:spPr/>
        <p:txBody>
          <a:bodyPr/>
          <a:lstStyle/>
          <a:p>
            <a:fld id="{D8D877B3-D348-4611-9BDB-C5374591D951}" type="slidenum">
              <a:rPr lang="en-US" smtClean="0"/>
              <a:pPr/>
              <a:t>3</a:t>
            </a:fld>
            <a:endParaRPr lang="en-US" dirty="0"/>
          </a:p>
        </p:txBody>
      </p:sp>
      <p:sp>
        <p:nvSpPr>
          <p:cNvPr id="6" name="Titel 5">
            <a:extLst>
              <a:ext uri="{FF2B5EF4-FFF2-40B4-BE49-F238E27FC236}">
                <a16:creationId xmlns:a16="http://schemas.microsoft.com/office/drawing/2014/main" id="{06C2F4D0-24B2-471A-B541-7512D98F27C1}"/>
              </a:ext>
            </a:extLst>
          </p:cNvPr>
          <p:cNvSpPr>
            <a:spLocks noGrp="1"/>
          </p:cNvSpPr>
          <p:nvPr>
            <p:ph type="title"/>
          </p:nvPr>
        </p:nvSpPr>
        <p:spPr>
          <a:xfrm>
            <a:off x="587373" y="370290"/>
            <a:ext cx="9266489" cy="1474385"/>
          </a:xfrm>
        </p:spPr>
        <p:txBody>
          <a:bodyPr/>
          <a:lstStyle/>
          <a:p>
            <a:r>
              <a:rPr lang="da-DK" sz="3200" dirty="0"/>
              <a:t>Arbejdsmiljøsektionen</a:t>
            </a:r>
            <a:endParaRPr lang="da-DK" dirty="0"/>
          </a:p>
        </p:txBody>
      </p:sp>
      <p:pic>
        <p:nvPicPr>
          <p:cNvPr id="3" name="Billede 2" descr="Et billede, der indeholder tekst, person, stående, indendørs&#10;&#10;Automatisk genereret beskrivelse">
            <a:extLst>
              <a:ext uri="{FF2B5EF4-FFF2-40B4-BE49-F238E27FC236}">
                <a16:creationId xmlns:a16="http://schemas.microsoft.com/office/drawing/2014/main" id="{7C6AC67E-348D-5EE2-E8DC-7775212AA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73" y="1189485"/>
            <a:ext cx="7143022" cy="4762014"/>
          </a:xfrm>
          <a:prstGeom prst="rect">
            <a:avLst/>
          </a:prstGeom>
        </p:spPr>
      </p:pic>
      <p:sp>
        <p:nvSpPr>
          <p:cNvPr id="10" name="Pladsholder til tekst 9">
            <a:extLst>
              <a:ext uri="{FF2B5EF4-FFF2-40B4-BE49-F238E27FC236}">
                <a16:creationId xmlns:a16="http://schemas.microsoft.com/office/drawing/2014/main" id="{DE8B7F97-F2F9-522D-896E-0CD0CFC1D1DD}"/>
              </a:ext>
            </a:extLst>
          </p:cNvPr>
          <p:cNvSpPr>
            <a:spLocks noGrp="1"/>
          </p:cNvSpPr>
          <p:nvPr>
            <p:ph type="body" sz="quarter" idx="12"/>
          </p:nvPr>
        </p:nvSpPr>
        <p:spPr>
          <a:xfrm>
            <a:off x="8089942" y="1115521"/>
            <a:ext cx="3362324" cy="4762014"/>
          </a:xfrm>
        </p:spPr>
        <p:txBody>
          <a:bodyPr>
            <a:normAutofit/>
          </a:bodyPr>
          <a:lstStyle/>
          <a:p>
            <a:r>
              <a:rPr lang="en-US" sz="1100" dirty="0"/>
              <a:t>Delt </a:t>
            </a:r>
            <a:r>
              <a:rPr lang="en-US" sz="1100" dirty="0" err="1"/>
              <a:t>enhed</a:t>
            </a:r>
            <a:r>
              <a:rPr lang="en-US" sz="1100" dirty="0"/>
              <a:t> </a:t>
            </a:r>
            <a:r>
              <a:rPr lang="en-US" sz="1100" dirty="0" err="1"/>
              <a:t>mellem</a:t>
            </a:r>
            <a:r>
              <a:rPr lang="en-US" sz="1100" dirty="0"/>
              <a:t> HR og CAS</a:t>
            </a:r>
          </a:p>
          <a:p>
            <a:r>
              <a:rPr lang="en-US" sz="1100" dirty="0"/>
              <a:t>Har </a:t>
            </a:r>
            <a:r>
              <a:rPr lang="en-US" sz="1100" dirty="0" err="1"/>
              <a:t>til</a:t>
            </a:r>
            <a:r>
              <a:rPr lang="en-US" sz="1100" dirty="0"/>
              <a:t> </a:t>
            </a:r>
            <a:r>
              <a:rPr lang="en-US" sz="1100" dirty="0" err="1"/>
              <a:t>formål</a:t>
            </a:r>
            <a:r>
              <a:rPr lang="en-US" sz="1100" dirty="0"/>
              <a:t> at </a:t>
            </a:r>
            <a:r>
              <a:rPr lang="en-US" sz="1100" dirty="0" err="1"/>
              <a:t>understøtte</a:t>
            </a:r>
            <a:r>
              <a:rPr lang="en-US" sz="1100" dirty="0"/>
              <a:t> AMO med </a:t>
            </a:r>
            <a:r>
              <a:rPr lang="en-US" sz="1100" dirty="0" err="1"/>
              <a:t>råd</a:t>
            </a:r>
            <a:r>
              <a:rPr lang="en-US" sz="1100" dirty="0"/>
              <a:t> og </a:t>
            </a:r>
            <a:r>
              <a:rPr lang="en-US" sz="1100" dirty="0" err="1"/>
              <a:t>vejledning</a:t>
            </a:r>
            <a:endParaRPr lang="en-US" sz="1100" dirty="0"/>
          </a:p>
          <a:p>
            <a:r>
              <a:rPr lang="da-DK" sz="1100" dirty="0"/>
              <a:t>Udarbejder og implementerer interne regler i overensstemmelse med gældende lovgivning</a:t>
            </a:r>
          </a:p>
          <a:p>
            <a:r>
              <a:rPr lang="da-DK" sz="1100" dirty="0"/>
              <a:t>Arbejder med</a:t>
            </a:r>
          </a:p>
          <a:p>
            <a:pPr lvl="1"/>
            <a:r>
              <a:rPr lang="da-DK" sz="900" dirty="0"/>
              <a:t>Organisatorisk og socialt arbejdsmiljø</a:t>
            </a:r>
          </a:p>
          <a:p>
            <a:pPr lvl="1"/>
            <a:r>
              <a:rPr lang="da-DK" sz="900" dirty="0"/>
              <a:t>Fysisk, kemisk og biologisk arbejdsmiljø</a:t>
            </a:r>
          </a:p>
          <a:p>
            <a:pPr lvl="1"/>
            <a:r>
              <a:rPr lang="da-DK" sz="900" dirty="0"/>
              <a:t>Beredskab</a:t>
            </a:r>
          </a:p>
          <a:p>
            <a:r>
              <a:rPr lang="en-US" sz="1100" dirty="0" err="1">
                <a:sym typeface="Wingdings" panose="05000000000000000000" pitchFamily="2" charset="2"/>
              </a:rPr>
              <a:t>Hjælp</a:t>
            </a:r>
            <a:r>
              <a:rPr lang="en-US" sz="1100" dirty="0">
                <a:sym typeface="Wingdings" panose="05000000000000000000" pitchFamily="2" charset="2"/>
              </a:rPr>
              <a:t> </a:t>
            </a:r>
            <a:r>
              <a:rPr lang="en-US" sz="1100" dirty="0" err="1">
                <a:sym typeface="Wingdings" panose="05000000000000000000" pitchFamily="2" charset="2"/>
              </a:rPr>
              <a:t>til</a:t>
            </a:r>
            <a:r>
              <a:rPr lang="en-US" sz="1100" dirty="0">
                <a:sym typeface="Wingdings" panose="05000000000000000000" pitchFamily="2" charset="2"/>
              </a:rPr>
              <a:t> </a:t>
            </a:r>
            <a:r>
              <a:rPr lang="en-US" sz="1100" dirty="0" err="1">
                <a:sym typeface="Wingdings" panose="05000000000000000000" pitchFamily="2" charset="2"/>
              </a:rPr>
              <a:t>jeres</a:t>
            </a:r>
            <a:r>
              <a:rPr lang="en-US" sz="1100" dirty="0">
                <a:sym typeface="Wingdings" panose="05000000000000000000" pitchFamily="2" charset="2"/>
              </a:rPr>
              <a:t> APV-</a:t>
            </a:r>
            <a:r>
              <a:rPr lang="en-US" sz="1100" dirty="0" err="1">
                <a:sym typeface="Wingdings" panose="05000000000000000000" pitchFamily="2" charset="2"/>
              </a:rPr>
              <a:t>proces</a:t>
            </a:r>
            <a:endParaRPr lang="en-US" sz="1100" dirty="0">
              <a:sym typeface="Wingdings" panose="05000000000000000000" pitchFamily="2" charset="2"/>
            </a:endParaRPr>
          </a:p>
          <a:p>
            <a:pPr lvl="1"/>
            <a:r>
              <a:rPr lang="en-US" sz="900" dirty="0">
                <a:sym typeface="Wingdings" panose="05000000000000000000" pitchFamily="2" charset="2"/>
              </a:rPr>
              <a:t>Input </a:t>
            </a:r>
            <a:r>
              <a:rPr lang="en-US" sz="900" dirty="0" err="1">
                <a:sym typeface="Wingdings" panose="05000000000000000000" pitchFamily="2" charset="2"/>
              </a:rPr>
              <a:t>i</a:t>
            </a:r>
            <a:r>
              <a:rPr lang="en-US" sz="900" dirty="0">
                <a:sym typeface="Wingdings" panose="05000000000000000000" pitchFamily="2" charset="2"/>
              </a:rPr>
              <a:t> forhold </a:t>
            </a:r>
            <a:r>
              <a:rPr lang="en-US" sz="900" dirty="0" err="1">
                <a:sym typeface="Wingdings" panose="05000000000000000000" pitchFamily="2" charset="2"/>
              </a:rPr>
              <a:t>til</a:t>
            </a:r>
            <a:r>
              <a:rPr lang="en-US" sz="900" dirty="0">
                <a:sym typeface="Wingdings" panose="05000000000000000000" pitchFamily="2" charset="2"/>
              </a:rPr>
              <a:t> </a:t>
            </a:r>
            <a:r>
              <a:rPr lang="en-US" sz="900" dirty="0" err="1">
                <a:sym typeface="Wingdings" panose="05000000000000000000" pitchFamily="2" charset="2"/>
              </a:rPr>
              <a:t>kortlægningsmetoder</a:t>
            </a:r>
            <a:endParaRPr lang="en-US" sz="900" dirty="0">
              <a:sym typeface="Wingdings" panose="05000000000000000000" pitchFamily="2" charset="2"/>
            </a:endParaRPr>
          </a:p>
          <a:p>
            <a:pPr lvl="1"/>
            <a:r>
              <a:rPr lang="en-US" sz="900" dirty="0">
                <a:sym typeface="Wingdings" panose="05000000000000000000" pitchFamily="2" charset="2"/>
              </a:rPr>
              <a:t>Sparring </a:t>
            </a:r>
            <a:r>
              <a:rPr lang="en-US" sz="900" dirty="0" err="1">
                <a:sym typeface="Wingdings" panose="05000000000000000000" pitchFamily="2" charset="2"/>
              </a:rPr>
              <a:t>i</a:t>
            </a:r>
            <a:r>
              <a:rPr lang="en-US" sz="900" dirty="0">
                <a:sym typeface="Wingdings" panose="05000000000000000000" pitchFamily="2" charset="2"/>
              </a:rPr>
              <a:t> forhold </a:t>
            </a:r>
            <a:r>
              <a:rPr lang="en-US" sz="900" dirty="0" err="1">
                <a:sym typeface="Wingdings" panose="05000000000000000000" pitchFamily="2" charset="2"/>
              </a:rPr>
              <a:t>til</a:t>
            </a:r>
            <a:r>
              <a:rPr lang="en-US" sz="900" dirty="0">
                <a:sym typeface="Wingdings" panose="05000000000000000000" pitchFamily="2" charset="2"/>
              </a:rPr>
              <a:t> </a:t>
            </a:r>
            <a:r>
              <a:rPr lang="en-US" sz="900" dirty="0" err="1">
                <a:sym typeface="Wingdings" panose="05000000000000000000" pitchFamily="2" charset="2"/>
              </a:rPr>
              <a:t>jeres</a:t>
            </a:r>
            <a:r>
              <a:rPr lang="en-US" sz="900" dirty="0">
                <a:sym typeface="Wingdings" panose="05000000000000000000" pitchFamily="2" charset="2"/>
              </a:rPr>
              <a:t> </a:t>
            </a:r>
            <a:r>
              <a:rPr lang="en-US" sz="900" dirty="0" err="1">
                <a:sym typeface="Wingdings" panose="05000000000000000000" pitchFamily="2" charset="2"/>
              </a:rPr>
              <a:t>handleplansarbejde</a:t>
            </a:r>
            <a:endParaRPr lang="en-US" sz="900" dirty="0">
              <a:sym typeface="Wingdings" panose="05000000000000000000" pitchFamily="2" charset="2"/>
            </a:endParaRPr>
          </a:p>
          <a:p>
            <a:pPr lvl="1"/>
            <a:r>
              <a:rPr lang="en-US" sz="900" dirty="0" err="1">
                <a:sym typeface="Wingdings" panose="05000000000000000000" pitchFamily="2" charset="2"/>
              </a:rPr>
              <a:t>Deltagelse</a:t>
            </a:r>
            <a:r>
              <a:rPr lang="en-US" sz="900" dirty="0">
                <a:sym typeface="Wingdings" panose="05000000000000000000" pitchFamily="2" charset="2"/>
              </a:rPr>
              <a:t> </a:t>
            </a:r>
            <a:r>
              <a:rPr lang="en-US" sz="900" dirty="0" err="1">
                <a:sym typeface="Wingdings" panose="05000000000000000000" pitchFamily="2" charset="2"/>
              </a:rPr>
              <a:t>i</a:t>
            </a:r>
            <a:r>
              <a:rPr lang="en-US" sz="900" dirty="0">
                <a:sym typeface="Wingdings" panose="05000000000000000000" pitchFamily="2" charset="2"/>
              </a:rPr>
              <a:t> </a:t>
            </a:r>
            <a:r>
              <a:rPr lang="en-US" sz="900" dirty="0" err="1">
                <a:sym typeface="Wingdings" panose="05000000000000000000" pitchFamily="2" charset="2"/>
              </a:rPr>
              <a:t>jeres</a:t>
            </a:r>
            <a:r>
              <a:rPr lang="en-US" sz="900" dirty="0">
                <a:sym typeface="Wingdings" panose="05000000000000000000" pitchFamily="2" charset="2"/>
              </a:rPr>
              <a:t> </a:t>
            </a:r>
            <a:r>
              <a:rPr lang="en-US" sz="900" dirty="0" err="1">
                <a:sym typeface="Wingdings" panose="05000000000000000000" pitchFamily="2" charset="2"/>
              </a:rPr>
              <a:t>møder</a:t>
            </a:r>
            <a:r>
              <a:rPr lang="en-US" sz="900" dirty="0">
                <a:sym typeface="Wingdings" panose="05000000000000000000" pitchFamily="2" charset="2"/>
              </a:rPr>
              <a:t> om APV</a:t>
            </a:r>
          </a:p>
          <a:p>
            <a:pPr lvl="1"/>
            <a:r>
              <a:rPr lang="en-US" sz="900" dirty="0" err="1">
                <a:sym typeface="Wingdings" panose="05000000000000000000" pitchFamily="2" charset="2"/>
              </a:rPr>
              <a:t>Webinarer</a:t>
            </a:r>
            <a:r>
              <a:rPr lang="en-US" sz="900" dirty="0">
                <a:sym typeface="Wingdings" panose="05000000000000000000" pitchFamily="2" charset="2"/>
              </a:rPr>
              <a:t> og </a:t>
            </a:r>
            <a:r>
              <a:rPr lang="en-US" sz="900" dirty="0" err="1">
                <a:sym typeface="Wingdings" panose="05000000000000000000" pitchFamily="2" charset="2"/>
              </a:rPr>
              <a:t>fysiske</a:t>
            </a:r>
            <a:r>
              <a:rPr lang="en-US" sz="900" dirty="0">
                <a:sym typeface="Wingdings" panose="05000000000000000000" pitchFamily="2" charset="2"/>
              </a:rPr>
              <a:t> </a:t>
            </a:r>
            <a:r>
              <a:rPr lang="en-US" sz="900" dirty="0" err="1">
                <a:sym typeface="Wingdings" panose="05000000000000000000" pitchFamily="2" charset="2"/>
              </a:rPr>
              <a:t>kurser</a:t>
            </a:r>
            <a:endParaRPr lang="en-US" sz="900" dirty="0">
              <a:sym typeface="Wingdings" panose="05000000000000000000" pitchFamily="2" charset="2"/>
            </a:endParaRPr>
          </a:p>
          <a:p>
            <a:r>
              <a:rPr lang="da-DK" sz="1100" dirty="0">
                <a:sym typeface="Wingdings" panose="05000000000000000000" pitchFamily="2" charset="2"/>
              </a:rPr>
              <a:t>Anden støtte</a:t>
            </a:r>
          </a:p>
          <a:p>
            <a:pPr lvl="1"/>
            <a:r>
              <a:rPr lang="da-DK" sz="900" dirty="0">
                <a:sym typeface="Wingdings" panose="05000000000000000000" pitchFamily="2" charset="2"/>
              </a:rPr>
              <a:t>Deltagelse i jeres årlige arbejdsmiljøsamtale</a:t>
            </a:r>
          </a:p>
          <a:p>
            <a:pPr lvl="1"/>
            <a:r>
              <a:rPr lang="da-DK" sz="900" dirty="0">
                <a:sym typeface="Wingdings" panose="05000000000000000000" pitchFamily="2" charset="2"/>
              </a:rPr>
              <a:t>Støtte til jeres daglige arbejdsmiljøarbejde</a:t>
            </a:r>
          </a:p>
        </p:txBody>
      </p:sp>
      <p:sp>
        <p:nvSpPr>
          <p:cNvPr id="14" name="Rektangel 13">
            <a:extLst>
              <a:ext uri="{FF2B5EF4-FFF2-40B4-BE49-F238E27FC236}">
                <a16:creationId xmlns:a16="http://schemas.microsoft.com/office/drawing/2014/main" id="{96F55A9F-822B-D2B6-0A48-3B103A766862}"/>
              </a:ext>
            </a:extLst>
          </p:cNvPr>
          <p:cNvSpPr/>
          <p:nvPr/>
        </p:nvSpPr>
        <p:spPr>
          <a:xfrm>
            <a:off x="1947013" y="4912600"/>
            <a:ext cx="702058" cy="246221"/>
          </a:xfrm>
          <a:prstGeom prst="rect">
            <a:avLst/>
          </a:prstGeom>
          <a:solidFill>
            <a:schemeClr val="bg1"/>
          </a:solidFill>
        </p:spPr>
        <p:txBody>
          <a:bodyPr wrap="square">
            <a:spAutoFit/>
          </a:bodyPr>
          <a:lstStyle/>
          <a:p>
            <a:pPr algn="ctr"/>
            <a:r>
              <a:rPr lang="da-DK" sz="1000" b="1" dirty="0">
                <a:solidFill>
                  <a:srgbClr val="FF0000"/>
                </a:solidFill>
              </a:rPr>
              <a:t>Barbara</a:t>
            </a:r>
            <a:endParaRPr lang="da-DK" sz="1000" dirty="0">
              <a:solidFill>
                <a:srgbClr val="FF0000"/>
              </a:solidFill>
            </a:endParaRPr>
          </a:p>
        </p:txBody>
      </p:sp>
      <p:sp>
        <p:nvSpPr>
          <p:cNvPr id="20" name="Rektangel 19">
            <a:extLst>
              <a:ext uri="{FF2B5EF4-FFF2-40B4-BE49-F238E27FC236}">
                <a16:creationId xmlns:a16="http://schemas.microsoft.com/office/drawing/2014/main" id="{94213086-9B1E-4BC5-9234-E7D1CA497905}"/>
              </a:ext>
            </a:extLst>
          </p:cNvPr>
          <p:cNvSpPr/>
          <p:nvPr/>
        </p:nvSpPr>
        <p:spPr>
          <a:xfrm>
            <a:off x="2677229" y="5166912"/>
            <a:ext cx="876462" cy="246221"/>
          </a:xfrm>
          <a:prstGeom prst="rect">
            <a:avLst/>
          </a:prstGeom>
          <a:solidFill>
            <a:schemeClr val="bg1"/>
          </a:solidFill>
        </p:spPr>
        <p:txBody>
          <a:bodyPr wrap="square">
            <a:spAutoFit/>
          </a:bodyPr>
          <a:lstStyle/>
          <a:p>
            <a:pPr algn="ctr"/>
            <a:r>
              <a:rPr lang="da-DK" sz="1000" b="1" dirty="0">
                <a:solidFill>
                  <a:srgbClr val="FF0000"/>
                </a:solidFill>
              </a:rPr>
              <a:t>Svend Ole</a:t>
            </a:r>
            <a:endParaRPr lang="da-DK" sz="1000" dirty="0">
              <a:solidFill>
                <a:srgbClr val="FF0000"/>
              </a:solidFill>
            </a:endParaRPr>
          </a:p>
        </p:txBody>
      </p:sp>
      <p:sp>
        <p:nvSpPr>
          <p:cNvPr id="21" name="Rektangel 20">
            <a:extLst>
              <a:ext uri="{FF2B5EF4-FFF2-40B4-BE49-F238E27FC236}">
                <a16:creationId xmlns:a16="http://schemas.microsoft.com/office/drawing/2014/main" id="{3DCFBF31-F5F2-92D4-64E4-D3156E7A7BAC}"/>
              </a:ext>
            </a:extLst>
          </p:cNvPr>
          <p:cNvSpPr/>
          <p:nvPr/>
        </p:nvSpPr>
        <p:spPr>
          <a:xfrm>
            <a:off x="3526171" y="4890215"/>
            <a:ext cx="876462" cy="246221"/>
          </a:xfrm>
          <a:prstGeom prst="rect">
            <a:avLst/>
          </a:prstGeom>
          <a:solidFill>
            <a:schemeClr val="bg1"/>
          </a:solidFill>
        </p:spPr>
        <p:txBody>
          <a:bodyPr wrap="square">
            <a:spAutoFit/>
          </a:bodyPr>
          <a:lstStyle/>
          <a:p>
            <a:pPr algn="ctr"/>
            <a:r>
              <a:rPr lang="da-DK" sz="1000" b="1" dirty="0">
                <a:solidFill>
                  <a:srgbClr val="FF0000"/>
                </a:solidFill>
              </a:rPr>
              <a:t>Ann Cecilie</a:t>
            </a:r>
            <a:endParaRPr lang="da-DK" sz="1000" dirty="0">
              <a:solidFill>
                <a:srgbClr val="FF0000"/>
              </a:solidFill>
            </a:endParaRPr>
          </a:p>
        </p:txBody>
      </p:sp>
      <p:sp>
        <p:nvSpPr>
          <p:cNvPr id="22" name="Rektangel 21">
            <a:extLst>
              <a:ext uri="{FF2B5EF4-FFF2-40B4-BE49-F238E27FC236}">
                <a16:creationId xmlns:a16="http://schemas.microsoft.com/office/drawing/2014/main" id="{F2FD7767-6CE1-C463-82D4-42AE6535424E}"/>
              </a:ext>
            </a:extLst>
          </p:cNvPr>
          <p:cNvSpPr/>
          <p:nvPr/>
        </p:nvSpPr>
        <p:spPr>
          <a:xfrm>
            <a:off x="4402633" y="5153817"/>
            <a:ext cx="876462" cy="246221"/>
          </a:xfrm>
          <a:prstGeom prst="rect">
            <a:avLst/>
          </a:prstGeom>
          <a:solidFill>
            <a:schemeClr val="bg1"/>
          </a:solidFill>
        </p:spPr>
        <p:txBody>
          <a:bodyPr wrap="square">
            <a:spAutoFit/>
          </a:bodyPr>
          <a:lstStyle/>
          <a:p>
            <a:pPr algn="ctr"/>
            <a:r>
              <a:rPr lang="da-DK" sz="1000" b="1" dirty="0">
                <a:solidFill>
                  <a:srgbClr val="FF0000"/>
                </a:solidFill>
              </a:rPr>
              <a:t>Rasmus</a:t>
            </a:r>
            <a:endParaRPr lang="da-DK" sz="1000" dirty="0">
              <a:solidFill>
                <a:srgbClr val="FF0000"/>
              </a:solidFill>
            </a:endParaRPr>
          </a:p>
        </p:txBody>
      </p:sp>
      <p:sp>
        <p:nvSpPr>
          <p:cNvPr id="23" name="Rektangel 22">
            <a:extLst>
              <a:ext uri="{FF2B5EF4-FFF2-40B4-BE49-F238E27FC236}">
                <a16:creationId xmlns:a16="http://schemas.microsoft.com/office/drawing/2014/main" id="{8F5A3F6A-7F2B-0887-4EC2-941FE07F3BE0}"/>
              </a:ext>
            </a:extLst>
          </p:cNvPr>
          <p:cNvSpPr/>
          <p:nvPr/>
        </p:nvSpPr>
        <p:spPr>
          <a:xfrm>
            <a:off x="5279095" y="4890214"/>
            <a:ext cx="876462" cy="246221"/>
          </a:xfrm>
          <a:prstGeom prst="rect">
            <a:avLst/>
          </a:prstGeom>
          <a:solidFill>
            <a:schemeClr val="bg1"/>
          </a:solidFill>
        </p:spPr>
        <p:txBody>
          <a:bodyPr wrap="square">
            <a:spAutoFit/>
          </a:bodyPr>
          <a:lstStyle/>
          <a:p>
            <a:pPr algn="ctr"/>
            <a:r>
              <a:rPr lang="da-DK" sz="1000" b="1" dirty="0">
                <a:solidFill>
                  <a:srgbClr val="FF0000"/>
                </a:solidFill>
              </a:rPr>
              <a:t>Line</a:t>
            </a:r>
            <a:endParaRPr lang="da-DK" sz="1000" dirty="0">
              <a:solidFill>
                <a:srgbClr val="FF0000"/>
              </a:solidFill>
            </a:endParaRPr>
          </a:p>
        </p:txBody>
      </p:sp>
    </p:spTree>
    <p:extLst>
      <p:ext uri="{BB962C8B-B14F-4D97-AF65-F5344CB8AC3E}">
        <p14:creationId xmlns:p14="http://schemas.microsoft.com/office/powerpoint/2010/main" val="191780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kstfelt 72">
            <a:extLst>
              <a:ext uri="{FF2B5EF4-FFF2-40B4-BE49-F238E27FC236}">
                <a16:creationId xmlns:a16="http://schemas.microsoft.com/office/drawing/2014/main" id="{06BC96B5-6332-E5FE-95B3-97EFAD9B6EAE}"/>
              </a:ext>
            </a:extLst>
          </p:cNvPr>
          <p:cNvSpPr txBox="1"/>
          <p:nvPr/>
        </p:nvSpPr>
        <p:spPr>
          <a:xfrm>
            <a:off x="96634" y="3950004"/>
            <a:ext cx="12020549" cy="2820610"/>
          </a:xfrm>
          <a:prstGeom prst="rect">
            <a:avLst/>
          </a:prstGeom>
          <a:solidFill>
            <a:schemeClr val="accent5">
              <a:lumMod val="20000"/>
              <a:lumOff val="80000"/>
            </a:schemeClr>
          </a:solidFill>
          <a:ln w="3175">
            <a:noFill/>
          </a:ln>
        </p:spPr>
        <p:txBody>
          <a:bodyPr wrap="square" rtlCol="0">
            <a:spAutoFit/>
          </a:bodyPr>
          <a:lstStyle/>
          <a:p>
            <a:endParaRPr lang="da-DK" dirty="0"/>
          </a:p>
        </p:txBody>
      </p:sp>
      <p:sp>
        <p:nvSpPr>
          <p:cNvPr id="72" name="Tekstfelt 71">
            <a:extLst>
              <a:ext uri="{FF2B5EF4-FFF2-40B4-BE49-F238E27FC236}">
                <a16:creationId xmlns:a16="http://schemas.microsoft.com/office/drawing/2014/main" id="{77267CB3-7C18-5E14-036E-A36CD6D62E0B}"/>
              </a:ext>
            </a:extLst>
          </p:cNvPr>
          <p:cNvSpPr txBox="1"/>
          <p:nvPr/>
        </p:nvSpPr>
        <p:spPr>
          <a:xfrm>
            <a:off x="96634" y="714271"/>
            <a:ext cx="12020549" cy="2820610"/>
          </a:xfrm>
          <a:prstGeom prst="rect">
            <a:avLst/>
          </a:prstGeom>
          <a:solidFill>
            <a:schemeClr val="accent5">
              <a:lumMod val="20000"/>
              <a:lumOff val="80000"/>
            </a:schemeClr>
          </a:solidFill>
          <a:ln w="3175">
            <a:noFill/>
          </a:ln>
        </p:spPr>
        <p:txBody>
          <a:bodyPr wrap="square" rtlCol="0">
            <a:spAutoFit/>
          </a:bodyPr>
          <a:lstStyle/>
          <a:p>
            <a:endParaRPr lang="da-DK" dirty="0"/>
          </a:p>
        </p:txBody>
      </p:sp>
      <p:cxnSp>
        <p:nvCxnSpPr>
          <p:cNvPr id="69" name="Lige pilforbindelse 68">
            <a:extLst>
              <a:ext uri="{FF2B5EF4-FFF2-40B4-BE49-F238E27FC236}">
                <a16:creationId xmlns:a16="http://schemas.microsoft.com/office/drawing/2014/main" id="{897F7F1E-308D-49EE-F70D-95D3827A14AF}"/>
              </a:ext>
            </a:extLst>
          </p:cNvPr>
          <p:cNvCxnSpPr>
            <a:cxnSpLocks/>
          </p:cNvCxnSpPr>
          <p:nvPr/>
        </p:nvCxnSpPr>
        <p:spPr>
          <a:xfrm flipH="1">
            <a:off x="5066323" y="2922518"/>
            <a:ext cx="4304" cy="314021"/>
          </a:xfrm>
          <a:prstGeom prst="straightConnector1">
            <a:avLst/>
          </a:prstGeom>
          <a:ln w="28575">
            <a:solidFill>
              <a:srgbClr val="A3DBC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Lige pilforbindelse 4">
            <a:extLst>
              <a:ext uri="{FF2B5EF4-FFF2-40B4-BE49-F238E27FC236}">
                <a16:creationId xmlns:a16="http://schemas.microsoft.com/office/drawing/2014/main" id="{0D1A7EE2-06AF-7743-AC26-81CFA7BCE369}"/>
              </a:ext>
            </a:extLst>
          </p:cNvPr>
          <p:cNvCxnSpPr/>
          <p:nvPr/>
        </p:nvCxnSpPr>
        <p:spPr>
          <a:xfrm>
            <a:off x="96634" y="3745200"/>
            <a:ext cx="11877900" cy="0"/>
          </a:xfrm>
          <a:prstGeom prst="straightConnector1">
            <a:avLst/>
          </a:prstGeom>
          <a:ln w="57150">
            <a:solidFill>
              <a:srgbClr val="47B78C"/>
            </a:solidFill>
            <a:tailEnd type="triangle"/>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E04681D4-AFEB-00E3-CABE-393D7F6870F9}"/>
              </a:ext>
            </a:extLst>
          </p:cNvPr>
          <p:cNvSpPr txBox="1"/>
          <p:nvPr/>
        </p:nvSpPr>
        <p:spPr>
          <a:xfrm>
            <a:off x="989649" y="3538141"/>
            <a:ext cx="677917"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Jan/</a:t>
            </a:r>
            <a:r>
              <a:rPr kumimoji="0" lang="da-DK" sz="1000" b="1" i="0" u="none" strike="noStrike" kern="1200" cap="none" spc="0" normalizeH="0" baseline="0" noProof="0" dirty="0" err="1">
                <a:ln>
                  <a:noFill/>
                </a:ln>
                <a:solidFill>
                  <a:srgbClr val="000000"/>
                </a:solidFill>
                <a:effectLst/>
                <a:uLnTx/>
                <a:uFillTx/>
                <a:latin typeface="Arial"/>
                <a:ea typeface="+mn-ea"/>
                <a:cs typeface="+mn-cs"/>
              </a:rPr>
              <a:t>Feb</a:t>
            </a:r>
            <a:endParaRPr kumimoji="0" lang="da-DK"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Vinkel 75">
            <a:hlinkClick r:id="" action="ppaction://noaction"/>
            <a:extLst>
              <a:ext uri="{FF2B5EF4-FFF2-40B4-BE49-F238E27FC236}">
                <a16:creationId xmlns:a16="http://schemas.microsoft.com/office/drawing/2014/main" id="{6B827FE7-5038-4181-CA1B-00C9420884D4}"/>
              </a:ext>
            </a:extLst>
          </p:cNvPr>
          <p:cNvSpPr/>
          <p:nvPr/>
        </p:nvSpPr>
        <p:spPr>
          <a:xfrm>
            <a:off x="2110491" y="460383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Valg af </a:t>
            </a:r>
            <a:b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AMR</a:t>
            </a:r>
          </a:p>
        </p:txBody>
      </p:sp>
      <p:sp>
        <p:nvSpPr>
          <p:cNvPr id="9" name="Tekstfelt 8">
            <a:extLst>
              <a:ext uri="{FF2B5EF4-FFF2-40B4-BE49-F238E27FC236}">
                <a16:creationId xmlns:a16="http://schemas.microsoft.com/office/drawing/2014/main" id="{8632E645-1924-C3CA-5DD4-EED2193365E0}"/>
              </a:ext>
            </a:extLst>
          </p:cNvPr>
          <p:cNvSpPr txBox="1"/>
          <p:nvPr/>
        </p:nvSpPr>
        <p:spPr>
          <a:xfrm>
            <a:off x="2181005" y="3537296"/>
            <a:ext cx="677916"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Marts</a:t>
            </a:r>
          </a:p>
        </p:txBody>
      </p:sp>
      <p:sp>
        <p:nvSpPr>
          <p:cNvPr id="10" name="Vinkel 78">
            <a:hlinkClick r:id="" action="ppaction://noaction"/>
            <a:extLst>
              <a:ext uri="{FF2B5EF4-FFF2-40B4-BE49-F238E27FC236}">
                <a16:creationId xmlns:a16="http://schemas.microsoft.com/office/drawing/2014/main" id="{D4B58C71-10B7-0B29-E58E-360CC16A266D}"/>
              </a:ext>
            </a:extLst>
          </p:cNvPr>
          <p:cNvSpPr/>
          <p:nvPr/>
        </p:nvSpPr>
        <p:spPr>
          <a:xfrm>
            <a:off x="3931918" y="4251576"/>
            <a:ext cx="7076878" cy="250382"/>
          </a:xfrm>
          <a:prstGeom prst="chevron">
            <a:avLst>
              <a:gd name="adj" fmla="val 16069"/>
            </a:avLst>
          </a:prstGeom>
          <a:solidFill>
            <a:srgbClr val="A3DB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Kvalificerede dialoger (p.t. under overvejelse)</a:t>
            </a:r>
          </a:p>
        </p:txBody>
      </p:sp>
      <p:sp>
        <p:nvSpPr>
          <p:cNvPr id="11" name="Vinkel 74">
            <a:hlinkClick r:id="" action="ppaction://noaction"/>
            <a:extLst>
              <a:ext uri="{FF2B5EF4-FFF2-40B4-BE49-F238E27FC236}">
                <a16:creationId xmlns:a16="http://schemas.microsoft.com/office/drawing/2014/main" id="{18DAE3A3-93DA-9C1A-CA02-7091CCD6623A}"/>
              </a:ext>
            </a:extLst>
          </p:cNvPr>
          <p:cNvSpPr/>
          <p:nvPr/>
        </p:nvSpPr>
        <p:spPr>
          <a:xfrm>
            <a:off x="11012494" y="459731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Arbejdsmiljø-drøftelse</a:t>
            </a:r>
          </a:p>
        </p:txBody>
      </p:sp>
      <p:sp>
        <p:nvSpPr>
          <p:cNvPr id="12" name="Vinkel 74">
            <a:hlinkClick r:id="" action="ppaction://noaction"/>
            <a:extLst>
              <a:ext uri="{FF2B5EF4-FFF2-40B4-BE49-F238E27FC236}">
                <a16:creationId xmlns:a16="http://schemas.microsoft.com/office/drawing/2014/main" id="{C7350FC0-43E3-C24F-3643-FECF92320FF5}"/>
              </a:ext>
            </a:extLst>
          </p:cNvPr>
          <p:cNvSpPr/>
          <p:nvPr/>
        </p:nvSpPr>
        <p:spPr>
          <a:xfrm>
            <a:off x="6139262" y="459731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AAU AM</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tema da</a:t>
            </a:r>
            <a:r>
              <a:rPr lang="da-DK" sz="1000" dirty="0">
                <a:solidFill>
                  <a:srgbClr val="000000"/>
                </a:solidFill>
                <a:latin typeface="Calibri" panose="020F0502020204030204" pitchFamily="34" charset="0"/>
                <a:cs typeface="Calibri" panose="020F0502020204030204" pitchFamily="34" charset="0"/>
              </a:rPr>
              <a:t>g</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Vinkel 75">
            <a:hlinkClick r:id="" action="ppaction://noaction"/>
            <a:extLst>
              <a:ext uri="{FF2B5EF4-FFF2-40B4-BE49-F238E27FC236}">
                <a16:creationId xmlns:a16="http://schemas.microsoft.com/office/drawing/2014/main" id="{45090519-FC46-A361-E08E-F1D7EC47BC42}"/>
              </a:ext>
            </a:extLst>
          </p:cNvPr>
          <p:cNvSpPr/>
          <p:nvPr/>
        </p:nvSpPr>
        <p:spPr>
          <a:xfrm>
            <a:off x="3068736" y="460383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Uddannelse</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af</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nyvalgte</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Rektangel 16">
            <a:extLst>
              <a:ext uri="{FF2B5EF4-FFF2-40B4-BE49-F238E27FC236}">
                <a16:creationId xmlns:a16="http://schemas.microsoft.com/office/drawing/2014/main" id="{939FA977-2731-1D24-5C11-86EFB629F646}"/>
              </a:ext>
            </a:extLst>
          </p:cNvPr>
          <p:cNvSpPr/>
          <p:nvPr/>
        </p:nvSpPr>
        <p:spPr>
          <a:xfrm>
            <a:off x="10800000" y="432000"/>
            <a:ext cx="165624" cy="173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kstfelt 17">
            <a:extLst>
              <a:ext uri="{FF2B5EF4-FFF2-40B4-BE49-F238E27FC236}">
                <a16:creationId xmlns:a16="http://schemas.microsoft.com/office/drawing/2014/main" id="{D08FE16F-6754-9759-5AD7-63A6518D421A}"/>
              </a:ext>
            </a:extLst>
          </p:cNvPr>
          <p:cNvSpPr txBox="1"/>
          <p:nvPr/>
        </p:nvSpPr>
        <p:spPr>
          <a:xfrm>
            <a:off x="10944000" y="414000"/>
            <a:ext cx="906017"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FORSLAG</a:t>
            </a:r>
          </a:p>
        </p:txBody>
      </p:sp>
      <p:cxnSp>
        <p:nvCxnSpPr>
          <p:cNvPr id="19" name="Lige pilforbindelse 18">
            <a:extLst>
              <a:ext uri="{FF2B5EF4-FFF2-40B4-BE49-F238E27FC236}">
                <a16:creationId xmlns:a16="http://schemas.microsoft.com/office/drawing/2014/main" id="{DF4D419D-AFA8-3BF2-FC6F-D5C34D64544C}"/>
              </a:ext>
            </a:extLst>
          </p:cNvPr>
          <p:cNvCxnSpPr>
            <a:cxnSpLocks/>
          </p:cNvCxnSpPr>
          <p:nvPr/>
        </p:nvCxnSpPr>
        <p:spPr>
          <a:xfrm>
            <a:off x="11281902" y="4329993"/>
            <a:ext cx="3698" cy="326339"/>
          </a:xfrm>
          <a:prstGeom prst="straightConnector1">
            <a:avLst/>
          </a:prstGeom>
          <a:ln w="28575">
            <a:solidFill>
              <a:srgbClr val="A3DBC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Dokument 19">
            <a:hlinkClick r:id="" action="ppaction://noaction" highlightClick="1"/>
            <a:extLst>
              <a:ext uri="{FF2B5EF4-FFF2-40B4-BE49-F238E27FC236}">
                <a16:creationId xmlns:a16="http://schemas.microsoft.com/office/drawing/2014/main" id="{80FFA790-0846-1B24-8346-CE1709A02A33}"/>
              </a:ext>
            </a:extLst>
          </p:cNvPr>
          <p:cNvSpPr/>
          <p:nvPr/>
        </p:nvSpPr>
        <p:spPr>
          <a:xfrm>
            <a:off x="11123600" y="4132507"/>
            <a:ext cx="324000" cy="288000"/>
          </a:xfrm>
          <a:prstGeom prst="actionButtonDocument">
            <a:avLst/>
          </a:prstGeom>
          <a:solidFill>
            <a:srgbClr val="DF67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Forbindelse til en anden diagramside 118">
            <a:extLst>
              <a:ext uri="{FF2B5EF4-FFF2-40B4-BE49-F238E27FC236}">
                <a16:creationId xmlns:a16="http://schemas.microsoft.com/office/drawing/2014/main" id="{836B62DF-8A49-91A6-CFF2-8013117D8336}"/>
              </a:ext>
            </a:extLst>
          </p:cNvPr>
          <p:cNvSpPr/>
          <p:nvPr/>
        </p:nvSpPr>
        <p:spPr>
          <a:xfrm rot="10800000" flipH="1">
            <a:off x="11446329" y="3814718"/>
            <a:ext cx="486911" cy="359426"/>
          </a:xfrm>
          <a:prstGeom prst="flowChartOffpageConnector">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scene3d>
              <a:camera prst="orthographicFront">
                <a:rot lat="0" lon="0" rev="10800000"/>
              </a:camera>
              <a:lightRig rig="threePt" dir="t"/>
            </a:scene3d>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FFFFFF"/>
                </a:solidFill>
                <a:effectLst/>
                <a:uLnTx/>
                <a:uFillTx/>
                <a:latin typeface="Arial"/>
                <a:ea typeface="+mn-ea"/>
                <a:cs typeface="+mn-cs"/>
              </a:rPr>
              <a:t>15.12</a:t>
            </a:r>
          </a:p>
        </p:txBody>
      </p:sp>
      <p:sp>
        <p:nvSpPr>
          <p:cNvPr id="23" name="Rektangel 22">
            <a:extLst>
              <a:ext uri="{FF2B5EF4-FFF2-40B4-BE49-F238E27FC236}">
                <a16:creationId xmlns:a16="http://schemas.microsoft.com/office/drawing/2014/main" id="{FA333BF1-F873-1E6A-C78A-5D45DFAEB96E}"/>
              </a:ext>
            </a:extLst>
          </p:cNvPr>
          <p:cNvSpPr/>
          <p:nvPr/>
        </p:nvSpPr>
        <p:spPr>
          <a:xfrm>
            <a:off x="10800000" y="108000"/>
            <a:ext cx="165624" cy="173856"/>
          </a:xfrm>
          <a:prstGeom prst="rect">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Tekstfelt 23">
            <a:extLst>
              <a:ext uri="{FF2B5EF4-FFF2-40B4-BE49-F238E27FC236}">
                <a16:creationId xmlns:a16="http://schemas.microsoft.com/office/drawing/2014/main" id="{4EB2F28B-378B-B280-2093-BA250EF61B91}"/>
              </a:ext>
            </a:extLst>
          </p:cNvPr>
          <p:cNvSpPr txBox="1"/>
          <p:nvPr/>
        </p:nvSpPr>
        <p:spPr>
          <a:xfrm>
            <a:off x="10944000" y="72000"/>
            <a:ext cx="620683"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SKAL</a:t>
            </a:r>
          </a:p>
        </p:txBody>
      </p:sp>
      <p:sp>
        <p:nvSpPr>
          <p:cNvPr id="25" name="Rektangel 24">
            <a:extLst>
              <a:ext uri="{FF2B5EF4-FFF2-40B4-BE49-F238E27FC236}">
                <a16:creationId xmlns:a16="http://schemas.microsoft.com/office/drawing/2014/main" id="{8526E9BD-93A9-508D-07EE-2686E39BB59B}"/>
              </a:ext>
            </a:extLst>
          </p:cNvPr>
          <p:cNvSpPr/>
          <p:nvPr/>
        </p:nvSpPr>
        <p:spPr>
          <a:xfrm>
            <a:off x="9360000" y="432000"/>
            <a:ext cx="165624" cy="173856"/>
          </a:xfrm>
          <a:prstGeom prst="rect">
            <a:avLst/>
          </a:prstGeom>
          <a:solidFill>
            <a:srgbClr val="A3DBC6"/>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kstfelt 25">
            <a:extLst>
              <a:ext uri="{FF2B5EF4-FFF2-40B4-BE49-F238E27FC236}">
                <a16:creationId xmlns:a16="http://schemas.microsoft.com/office/drawing/2014/main" id="{166D5D43-BE54-6B5B-E58A-14F435960A31}"/>
              </a:ext>
            </a:extLst>
          </p:cNvPr>
          <p:cNvSpPr txBox="1"/>
          <p:nvPr/>
        </p:nvSpPr>
        <p:spPr>
          <a:xfrm>
            <a:off x="9504000" y="413532"/>
            <a:ext cx="1212191"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SITUATIONELT</a:t>
            </a:r>
          </a:p>
        </p:txBody>
      </p:sp>
      <p:sp>
        <p:nvSpPr>
          <p:cNvPr id="27" name="Rektangel 26">
            <a:extLst>
              <a:ext uri="{FF2B5EF4-FFF2-40B4-BE49-F238E27FC236}">
                <a16:creationId xmlns:a16="http://schemas.microsoft.com/office/drawing/2014/main" id="{805F0D44-BE86-9167-1E37-C018E5FFE63A}"/>
              </a:ext>
            </a:extLst>
          </p:cNvPr>
          <p:cNvSpPr/>
          <p:nvPr/>
        </p:nvSpPr>
        <p:spPr>
          <a:xfrm>
            <a:off x="9360000" y="108000"/>
            <a:ext cx="165624" cy="173856"/>
          </a:xfrm>
          <a:prstGeom prst="rect">
            <a:avLst/>
          </a:prstGeom>
          <a:solidFill>
            <a:srgbClr val="A3DBC6"/>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Tekstfelt 27">
            <a:extLst>
              <a:ext uri="{FF2B5EF4-FFF2-40B4-BE49-F238E27FC236}">
                <a16:creationId xmlns:a16="http://schemas.microsoft.com/office/drawing/2014/main" id="{5C7C37A3-3A15-DE77-A2F4-39BE33EB2F3B}"/>
              </a:ext>
            </a:extLst>
          </p:cNvPr>
          <p:cNvSpPr txBox="1"/>
          <p:nvPr/>
        </p:nvSpPr>
        <p:spPr>
          <a:xfrm>
            <a:off x="9504000" y="72000"/>
            <a:ext cx="990977"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PERIODISK</a:t>
            </a:r>
          </a:p>
        </p:txBody>
      </p:sp>
      <p:sp>
        <p:nvSpPr>
          <p:cNvPr id="29" name="Vinkel 76">
            <a:hlinkClick r:id="" action="ppaction://noaction"/>
            <a:extLst>
              <a:ext uri="{FF2B5EF4-FFF2-40B4-BE49-F238E27FC236}">
                <a16:creationId xmlns:a16="http://schemas.microsoft.com/office/drawing/2014/main" id="{CCC5AA68-1941-F6EE-4986-7A476A558694}"/>
              </a:ext>
            </a:extLst>
          </p:cNvPr>
          <p:cNvSpPr/>
          <p:nvPr/>
        </p:nvSpPr>
        <p:spPr>
          <a:xfrm>
            <a:off x="1111409" y="5481798"/>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Kortlægning</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f.eks. dialog baseret</a:t>
            </a:r>
            <a:endParaRPr lang="da-DK" sz="1000" dirty="0">
              <a:solidFill>
                <a:srgbClr val="000000"/>
              </a:solidFill>
              <a:latin typeface="Calibri" panose="020F0502020204030204" pitchFamily="34" charset="0"/>
              <a:cs typeface="Calibri" panose="020F0502020204030204" pitchFamily="34" charset="0"/>
            </a:endParaRPr>
          </a:p>
        </p:txBody>
      </p:sp>
      <p:sp>
        <p:nvSpPr>
          <p:cNvPr id="30" name="Vinkel 105">
            <a:hlinkClick r:id="" action="ppaction://noaction"/>
            <a:extLst>
              <a:ext uri="{FF2B5EF4-FFF2-40B4-BE49-F238E27FC236}">
                <a16:creationId xmlns:a16="http://schemas.microsoft.com/office/drawing/2014/main" id="{A68931A8-6C50-5F74-01D3-0DEB411190AD}"/>
              </a:ext>
            </a:extLst>
          </p:cNvPr>
          <p:cNvSpPr/>
          <p:nvPr/>
        </p:nvSpPr>
        <p:spPr>
          <a:xfrm>
            <a:off x="2069654" y="5475278"/>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a:solidFill>
                  <a:srgbClr val="000000"/>
                </a:solidFill>
                <a:latin typeface="Calibri" panose="020F0502020204030204" pitchFamily="34" charset="0"/>
                <a:cs typeface="Calibri" panose="020F0502020204030204" pitchFamily="34" charset="0"/>
              </a:rPr>
              <a:t>Handlingsplaner</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Pentagon 108">
            <a:hlinkClick r:id="" action="ppaction://noaction"/>
            <a:extLst>
              <a:ext uri="{FF2B5EF4-FFF2-40B4-BE49-F238E27FC236}">
                <a16:creationId xmlns:a16="http://schemas.microsoft.com/office/drawing/2014/main" id="{23543C56-F6FF-4325-C955-6EB452295AB8}"/>
              </a:ext>
            </a:extLst>
          </p:cNvPr>
          <p:cNvSpPr/>
          <p:nvPr/>
        </p:nvSpPr>
        <p:spPr>
          <a:xfrm>
            <a:off x="94825" y="2308790"/>
            <a:ext cx="975403" cy="592921"/>
          </a:xfrm>
          <a:prstGeom prst="homePlate">
            <a:avLst>
              <a:gd name="adj" fmla="val 18128"/>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Udsendelse af spørgeskema</a:t>
            </a:r>
          </a:p>
        </p:txBody>
      </p:sp>
      <p:sp>
        <p:nvSpPr>
          <p:cNvPr id="36" name="Tekstfelt 35">
            <a:extLst>
              <a:ext uri="{FF2B5EF4-FFF2-40B4-BE49-F238E27FC236}">
                <a16:creationId xmlns:a16="http://schemas.microsoft.com/office/drawing/2014/main" id="{AE4F6E98-0979-10E9-63F6-F54473FFF41F}"/>
              </a:ext>
            </a:extLst>
          </p:cNvPr>
          <p:cNvSpPr txBox="1"/>
          <p:nvPr/>
        </p:nvSpPr>
        <p:spPr>
          <a:xfrm>
            <a:off x="6314437" y="3532548"/>
            <a:ext cx="625051"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August</a:t>
            </a:r>
          </a:p>
        </p:txBody>
      </p:sp>
      <p:sp>
        <p:nvSpPr>
          <p:cNvPr id="42" name="Vinkel 76">
            <a:hlinkClick r:id="" action="ppaction://noaction"/>
            <a:extLst>
              <a:ext uri="{FF2B5EF4-FFF2-40B4-BE49-F238E27FC236}">
                <a16:creationId xmlns:a16="http://schemas.microsoft.com/office/drawing/2014/main" id="{8B09277F-5941-13A1-FF39-1FB2E5414619}"/>
              </a:ext>
            </a:extLst>
          </p:cNvPr>
          <p:cNvSpPr/>
          <p:nvPr/>
        </p:nvSpPr>
        <p:spPr>
          <a:xfrm>
            <a:off x="1048430" y="2315783"/>
            <a:ext cx="1900560" cy="588314"/>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Dialogbaseret kortlægning</a:t>
            </a:r>
          </a:p>
        </p:txBody>
      </p:sp>
      <p:sp>
        <p:nvSpPr>
          <p:cNvPr id="43" name="Vinkel 105">
            <a:hlinkClick r:id="" action="ppaction://noaction"/>
            <a:extLst>
              <a:ext uri="{FF2B5EF4-FFF2-40B4-BE49-F238E27FC236}">
                <a16:creationId xmlns:a16="http://schemas.microsoft.com/office/drawing/2014/main" id="{3E3E81FC-40D7-B703-6BC5-C49FFA32AC88}"/>
              </a:ext>
            </a:extLst>
          </p:cNvPr>
          <p:cNvSpPr/>
          <p:nvPr/>
        </p:nvSpPr>
        <p:spPr>
          <a:xfrm>
            <a:off x="4582926" y="2299014"/>
            <a:ext cx="975403" cy="592919"/>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a:solidFill>
                  <a:srgbClr val="000000"/>
                </a:solidFill>
                <a:latin typeface="Calibri" panose="020F0502020204030204" pitchFamily="34" charset="0"/>
                <a:cs typeface="Calibri" panose="020F0502020204030204" pitchFamily="34" charset="0"/>
              </a:rPr>
              <a:t>Handlingsplaner</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4" name="Forbindelse til en anden diagramside 118">
            <a:extLst>
              <a:ext uri="{FF2B5EF4-FFF2-40B4-BE49-F238E27FC236}">
                <a16:creationId xmlns:a16="http://schemas.microsoft.com/office/drawing/2014/main" id="{7A9FF3AA-A37C-9BD2-FD8E-9A375D1E8F91}"/>
              </a:ext>
            </a:extLst>
          </p:cNvPr>
          <p:cNvSpPr/>
          <p:nvPr/>
        </p:nvSpPr>
        <p:spPr>
          <a:xfrm>
            <a:off x="5268237" y="3374156"/>
            <a:ext cx="486911" cy="359426"/>
          </a:xfrm>
          <a:prstGeom prst="flowChartOffpageConnector">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FFFFFF"/>
                </a:solidFill>
                <a:effectLst/>
                <a:uLnTx/>
                <a:uFillTx/>
                <a:latin typeface="Arial"/>
                <a:ea typeface="+mn-ea"/>
                <a:cs typeface="+mn-cs"/>
              </a:rPr>
              <a:t>30.6</a:t>
            </a:r>
          </a:p>
        </p:txBody>
      </p:sp>
      <p:sp>
        <p:nvSpPr>
          <p:cNvPr id="46" name="Dokument 45">
            <a:hlinkClick r:id="" action="ppaction://noaction" highlightClick="1"/>
            <a:extLst>
              <a:ext uri="{FF2B5EF4-FFF2-40B4-BE49-F238E27FC236}">
                <a16:creationId xmlns:a16="http://schemas.microsoft.com/office/drawing/2014/main" id="{B19CEF57-C10A-16F9-3D5A-7BABA0DE6D9B}"/>
              </a:ext>
            </a:extLst>
          </p:cNvPr>
          <p:cNvSpPr/>
          <p:nvPr/>
        </p:nvSpPr>
        <p:spPr>
          <a:xfrm>
            <a:off x="4934167" y="3088835"/>
            <a:ext cx="324000" cy="288000"/>
          </a:xfrm>
          <a:prstGeom prst="actionButtonDocument">
            <a:avLst/>
          </a:prstGeom>
          <a:solidFill>
            <a:srgbClr val="DF67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Tekstfelt 46">
            <a:extLst>
              <a:ext uri="{FF2B5EF4-FFF2-40B4-BE49-F238E27FC236}">
                <a16:creationId xmlns:a16="http://schemas.microsoft.com/office/drawing/2014/main" id="{76372362-A82B-0038-E44D-A02681DFD49C}"/>
              </a:ext>
            </a:extLst>
          </p:cNvPr>
          <p:cNvSpPr txBox="1"/>
          <p:nvPr/>
        </p:nvSpPr>
        <p:spPr>
          <a:xfrm>
            <a:off x="4919805" y="3537297"/>
            <a:ext cx="548030"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Juni</a:t>
            </a:r>
          </a:p>
        </p:txBody>
      </p:sp>
      <p:sp>
        <p:nvSpPr>
          <p:cNvPr id="52" name="Vinkel 76">
            <a:hlinkClick r:id="" action="ppaction://noaction"/>
            <a:extLst>
              <a:ext uri="{FF2B5EF4-FFF2-40B4-BE49-F238E27FC236}">
                <a16:creationId xmlns:a16="http://schemas.microsoft.com/office/drawing/2014/main" id="{89E834DA-172C-AC4A-966B-70825B05A5F8}"/>
              </a:ext>
            </a:extLst>
          </p:cNvPr>
          <p:cNvSpPr/>
          <p:nvPr/>
        </p:nvSpPr>
        <p:spPr>
          <a:xfrm>
            <a:off x="7172785" y="1560506"/>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Kortlægning</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f.eks. dialog baseret</a:t>
            </a:r>
            <a:endParaRPr lang="da-DK" sz="1000" dirty="0">
              <a:solidFill>
                <a:srgbClr val="000000"/>
              </a:solidFill>
              <a:latin typeface="Calibri" panose="020F0502020204030204" pitchFamily="34" charset="0"/>
              <a:cs typeface="Calibri" panose="020F0502020204030204" pitchFamily="34" charset="0"/>
            </a:endParaRPr>
          </a:p>
        </p:txBody>
      </p:sp>
      <p:sp>
        <p:nvSpPr>
          <p:cNvPr id="53" name="Vinkel 105">
            <a:hlinkClick r:id="" action="ppaction://noaction"/>
            <a:extLst>
              <a:ext uri="{FF2B5EF4-FFF2-40B4-BE49-F238E27FC236}">
                <a16:creationId xmlns:a16="http://schemas.microsoft.com/office/drawing/2014/main" id="{A2719165-1A69-6CE7-7E78-35C5F2AEB8A1}"/>
              </a:ext>
            </a:extLst>
          </p:cNvPr>
          <p:cNvSpPr/>
          <p:nvPr/>
        </p:nvSpPr>
        <p:spPr>
          <a:xfrm>
            <a:off x="8140858" y="1561934"/>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a:solidFill>
                  <a:srgbClr val="000000"/>
                </a:solidFill>
                <a:latin typeface="Calibri" panose="020F0502020204030204" pitchFamily="34" charset="0"/>
                <a:cs typeface="Calibri" panose="020F0502020204030204" pitchFamily="34" charset="0"/>
              </a:rPr>
              <a:t>Handlingsplaner</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 name="Vinkel 74">
            <a:hlinkClick r:id="" action="ppaction://noaction"/>
            <a:extLst>
              <a:ext uri="{FF2B5EF4-FFF2-40B4-BE49-F238E27FC236}">
                <a16:creationId xmlns:a16="http://schemas.microsoft.com/office/drawing/2014/main" id="{57F894CB-63C1-EA48-C114-37B4A0CE771F}"/>
              </a:ext>
            </a:extLst>
          </p:cNvPr>
          <p:cNvSpPr/>
          <p:nvPr/>
        </p:nvSpPr>
        <p:spPr>
          <a:xfrm>
            <a:off x="11012494" y="2295447"/>
            <a:ext cx="978202"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Arbejdsmiljø-drøftelse</a:t>
            </a:r>
          </a:p>
        </p:txBody>
      </p:sp>
      <p:cxnSp>
        <p:nvCxnSpPr>
          <p:cNvPr id="55" name="Lige pilforbindelse 54">
            <a:extLst>
              <a:ext uri="{FF2B5EF4-FFF2-40B4-BE49-F238E27FC236}">
                <a16:creationId xmlns:a16="http://schemas.microsoft.com/office/drawing/2014/main" id="{7BC2952F-12FF-D4FD-5B62-DF7BC065AA23}"/>
              </a:ext>
            </a:extLst>
          </p:cNvPr>
          <p:cNvCxnSpPr>
            <a:cxnSpLocks/>
          </p:cNvCxnSpPr>
          <p:nvPr/>
        </p:nvCxnSpPr>
        <p:spPr>
          <a:xfrm flipH="1">
            <a:off x="11244346" y="2919193"/>
            <a:ext cx="4304" cy="314021"/>
          </a:xfrm>
          <a:prstGeom prst="straightConnector1">
            <a:avLst/>
          </a:prstGeom>
          <a:ln w="28575">
            <a:solidFill>
              <a:srgbClr val="A3DBC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Dokument 55">
            <a:hlinkClick r:id="" action="ppaction://noaction" highlightClick="1"/>
            <a:extLst>
              <a:ext uri="{FF2B5EF4-FFF2-40B4-BE49-F238E27FC236}">
                <a16:creationId xmlns:a16="http://schemas.microsoft.com/office/drawing/2014/main" id="{F0F538FF-EB7B-0563-65D7-EDBD77961461}"/>
              </a:ext>
            </a:extLst>
          </p:cNvPr>
          <p:cNvSpPr/>
          <p:nvPr/>
        </p:nvSpPr>
        <p:spPr>
          <a:xfrm>
            <a:off x="11082220" y="3138524"/>
            <a:ext cx="324000" cy="288000"/>
          </a:xfrm>
          <a:prstGeom prst="actionButtonDocument">
            <a:avLst/>
          </a:prstGeom>
          <a:solidFill>
            <a:srgbClr val="DF67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Forbindelse til en anden diagramside 118">
            <a:extLst>
              <a:ext uri="{FF2B5EF4-FFF2-40B4-BE49-F238E27FC236}">
                <a16:creationId xmlns:a16="http://schemas.microsoft.com/office/drawing/2014/main" id="{25598371-4EC2-3C46-8EA6-04BC7122191E}"/>
              </a:ext>
            </a:extLst>
          </p:cNvPr>
          <p:cNvSpPr/>
          <p:nvPr/>
        </p:nvSpPr>
        <p:spPr>
          <a:xfrm>
            <a:off x="11413076" y="3315531"/>
            <a:ext cx="486911" cy="359426"/>
          </a:xfrm>
          <a:prstGeom prst="flowChartOffpageConnector">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400" b="1" dirty="0">
                <a:solidFill>
                  <a:srgbClr val="FFFFFF"/>
                </a:solidFill>
                <a:latin typeface="Arial"/>
              </a:rPr>
              <a:t>15</a:t>
            </a:r>
            <a:r>
              <a:rPr kumimoji="0" lang="da-DK" sz="1400" b="1" i="0" u="none" strike="noStrike" kern="1200" cap="none" spc="0" normalizeH="0" baseline="0" noProof="0" dirty="0">
                <a:ln>
                  <a:noFill/>
                </a:ln>
                <a:solidFill>
                  <a:srgbClr val="FFFFFF"/>
                </a:solidFill>
                <a:effectLst/>
                <a:uLnTx/>
                <a:uFillTx/>
                <a:latin typeface="Arial"/>
                <a:ea typeface="+mn-ea"/>
                <a:cs typeface="+mn-cs"/>
              </a:rPr>
              <a:t>.12</a:t>
            </a:r>
          </a:p>
        </p:txBody>
      </p:sp>
      <p:sp>
        <p:nvSpPr>
          <p:cNvPr id="62" name="Vinkel 78">
            <a:hlinkClick r:id="" action="ppaction://noaction"/>
            <a:extLst>
              <a:ext uri="{FF2B5EF4-FFF2-40B4-BE49-F238E27FC236}">
                <a16:creationId xmlns:a16="http://schemas.microsoft.com/office/drawing/2014/main" id="{51EE1948-28AC-6FFA-21A1-3BC9D56A2DCC}"/>
              </a:ext>
            </a:extLst>
          </p:cNvPr>
          <p:cNvSpPr/>
          <p:nvPr/>
        </p:nvSpPr>
        <p:spPr>
          <a:xfrm>
            <a:off x="5523642" y="2965212"/>
            <a:ext cx="5488481" cy="250382"/>
          </a:xfrm>
          <a:prstGeom prst="chevron">
            <a:avLst>
              <a:gd name="adj" fmla="val 16069"/>
            </a:avLst>
          </a:prstGeom>
          <a:solidFill>
            <a:srgbClr val="A3DB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Kvalificerede dialoger (p.t. under overvejelse)</a:t>
            </a:r>
          </a:p>
        </p:txBody>
      </p:sp>
      <p:sp>
        <p:nvSpPr>
          <p:cNvPr id="74" name="Ellipse 73">
            <a:extLst>
              <a:ext uri="{FF2B5EF4-FFF2-40B4-BE49-F238E27FC236}">
                <a16:creationId xmlns:a16="http://schemas.microsoft.com/office/drawing/2014/main" id="{EEF2E923-FD87-A53F-4415-0F94A46D34E7}"/>
              </a:ext>
            </a:extLst>
          </p:cNvPr>
          <p:cNvSpPr/>
          <p:nvPr/>
        </p:nvSpPr>
        <p:spPr>
          <a:xfrm>
            <a:off x="72000" y="1548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Udvalgs-møde</a:t>
            </a:r>
            <a:endParaRPr lang="da-DK" sz="900" dirty="0">
              <a:latin typeface="Calibri" panose="020F0502020204030204" pitchFamily="34" charset="0"/>
              <a:cs typeface="Calibri" panose="020F0502020204030204" pitchFamily="34" charset="0"/>
            </a:endParaRPr>
          </a:p>
        </p:txBody>
      </p:sp>
      <p:sp>
        <p:nvSpPr>
          <p:cNvPr id="77" name="Titel 4">
            <a:extLst>
              <a:ext uri="{FF2B5EF4-FFF2-40B4-BE49-F238E27FC236}">
                <a16:creationId xmlns:a16="http://schemas.microsoft.com/office/drawing/2014/main" id="{10501650-D6E9-794A-BE35-15288060274E}"/>
              </a:ext>
            </a:extLst>
          </p:cNvPr>
          <p:cNvSpPr txBox="1">
            <a:spLocks/>
          </p:cNvSpPr>
          <p:nvPr/>
        </p:nvSpPr>
        <p:spPr>
          <a:xfrm>
            <a:off x="96634" y="-61321"/>
            <a:ext cx="10725671" cy="147438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kumimoji="0" lang="da-DK" sz="3600" b="1" i="0" u="none" strike="noStrike" kern="1200" cap="none" spc="300" normalizeH="0" baseline="0" noProof="0" dirty="0">
                <a:ln>
                  <a:noFill/>
                </a:ln>
                <a:solidFill>
                  <a:srgbClr val="211A52"/>
                </a:solidFill>
                <a:effectLst/>
                <a:uLnTx/>
                <a:uFillTx/>
                <a:latin typeface="Arial"/>
                <a:ea typeface="+mj-ea"/>
                <a:cs typeface="+mj-cs"/>
              </a:rPr>
              <a:t>AAU’s APV-koncept</a:t>
            </a:r>
          </a:p>
        </p:txBody>
      </p:sp>
      <p:sp>
        <p:nvSpPr>
          <p:cNvPr id="78" name="Titel 4">
            <a:extLst>
              <a:ext uri="{FF2B5EF4-FFF2-40B4-BE49-F238E27FC236}">
                <a16:creationId xmlns:a16="http://schemas.microsoft.com/office/drawing/2014/main" id="{BC488E10-1023-5216-C0F2-C623DF824ABE}"/>
              </a:ext>
            </a:extLst>
          </p:cNvPr>
          <p:cNvSpPr txBox="1">
            <a:spLocks/>
          </p:cNvSpPr>
          <p:nvPr/>
        </p:nvSpPr>
        <p:spPr>
          <a:xfrm>
            <a:off x="4981891" y="515570"/>
            <a:ext cx="2466129" cy="742358"/>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ctr" defTabSz="914318" rtl="0" eaLnBrk="1" fontAlgn="auto" latinLnBrk="0" hangingPunct="1">
              <a:lnSpc>
                <a:spcPct val="100000"/>
              </a:lnSpc>
              <a:spcBef>
                <a:spcPct val="0"/>
              </a:spcBef>
              <a:spcAft>
                <a:spcPts val="0"/>
              </a:spcAft>
              <a:buClrTx/>
              <a:buSzTx/>
              <a:buFontTx/>
              <a:buNone/>
              <a:tabLst/>
              <a:defRPr/>
            </a:pPr>
            <a:r>
              <a:rPr lang="da-DK" sz="2400" dirty="0">
                <a:solidFill>
                  <a:srgbClr val="211A52"/>
                </a:solidFill>
                <a:latin typeface="Verdana Pro SemiBold" panose="020F0502020204030204" pitchFamily="34" charset="0"/>
                <a:cs typeface="Times New Roman" panose="02020603050405020304" pitchFamily="18" charset="0"/>
              </a:rPr>
              <a:t>Lige</a:t>
            </a:r>
            <a:r>
              <a:rPr kumimoji="0" lang="da-DK" sz="2400" b="1" i="0" u="none" strike="noStrike" kern="1200" cap="none" spc="300" normalizeH="0" baseline="0" noProof="0" dirty="0">
                <a:ln>
                  <a:noFill/>
                </a:ln>
                <a:solidFill>
                  <a:srgbClr val="211A52"/>
                </a:solidFill>
                <a:effectLst/>
                <a:uLnTx/>
                <a:uFillTx/>
                <a:latin typeface="Verdana Pro SemiBold" panose="020F0502020204030204" pitchFamily="34" charset="0"/>
                <a:cs typeface="Times New Roman" panose="02020603050405020304" pitchFamily="18" charset="0"/>
              </a:rPr>
              <a:t> år</a:t>
            </a:r>
          </a:p>
        </p:txBody>
      </p:sp>
      <p:sp>
        <p:nvSpPr>
          <p:cNvPr id="79" name="Titel 4">
            <a:extLst>
              <a:ext uri="{FF2B5EF4-FFF2-40B4-BE49-F238E27FC236}">
                <a16:creationId xmlns:a16="http://schemas.microsoft.com/office/drawing/2014/main" id="{70CA1DAF-4010-4EA6-CD5E-FBD1A1609C0B}"/>
              </a:ext>
            </a:extLst>
          </p:cNvPr>
          <p:cNvSpPr txBox="1">
            <a:spLocks/>
          </p:cNvSpPr>
          <p:nvPr/>
        </p:nvSpPr>
        <p:spPr>
          <a:xfrm>
            <a:off x="5236525" y="6174232"/>
            <a:ext cx="2155823" cy="742358"/>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lang="da-DK" sz="2400" dirty="0">
                <a:solidFill>
                  <a:srgbClr val="211A52"/>
                </a:solidFill>
                <a:latin typeface="Verdana Pro SemiBold" panose="020B0704030504040204" pitchFamily="34" charset="0"/>
                <a:cs typeface="Times New Roman" panose="02020603050405020304" pitchFamily="18" charset="0"/>
              </a:rPr>
              <a:t>Ulige år</a:t>
            </a:r>
            <a:endParaRPr kumimoji="0" lang="da-DK" sz="2400" b="1" i="0" u="none" strike="noStrike" kern="1200" cap="none" spc="300" normalizeH="0" baseline="0" noProof="0" dirty="0">
              <a:ln>
                <a:noFill/>
              </a:ln>
              <a:solidFill>
                <a:srgbClr val="211A52"/>
              </a:solidFill>
              <a:effectLst/>
              <a:uLnTx/>
              <a:uFillTx/>
              <a:latin typeface="Verdana Pro SemiBold" panose="020B0704030504040204" pitchFamily="34" charset="0"/>
              <a:cs typeface="Times New Roman" panose="02020603050405020304" pitchFamily="18" charset="0"/>
            </a:endParaRPr>
          </a:p>
        </p:txBody>
      </p:sp>
      <p:sp>
        <p:nvSpPr>
          <p:cNvPr id="80" name="Vinkel 74">
            <a:hlinkClick r:id="" action="ppaction://noaction"/>
            <a:extLst>
              <a:ext uri="{FF2B5EF4-FFF2-40B4-BE49-F238E27FC236}">
                <a16:creationId xmlns:a16="http://schemas.microsoft.com/office/drawing/2014/main" id="{19F4917B-6FC0-0F9F-9E80-85CD1B1E8663}"/>
              </a:ext>
            </a:extLst>
          </p:cNvPr>
          <p:cNvSpPr/>
          <p:nvPr/>
        </p:nvSpPr>
        <p:spPr>
          <a:xfrm>
            <a:off x="8130735" y="2314516"/>
            <a:ext cx="961984" cy="587195"/>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AEU </a:t>
            </a:r>
            <a:b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arbejdsmiljø-konference</a:t>
            </a:r>
          </a:p>
        </p:txBody>
      </p:sp>
      <p:sp>
        <p:nvSpPr>
          <p:cNvPr id="81" name="Nedadgående pil 112">
            <a:extLst>
              <a:ext uri="{FF2B5EF4-FFF2-40B4-BE49-F238E27FC236}">
                <a16:creationId xmlns:a16="http://schemas.microsoft.com/office/drawing/2014/main" id="{B27EC494-444A-074D-2305-53DC682FE756}"/>
              </a:ext>
            </a:extLst>
          </p:cNvPr>
          <p:cNvSpPr/>
          <p:nvPr/>
        </p:nvSpPr>
        <p:spPr>
          <a:xfrm rot="12060000">
            <a:off x="1080000" y="3780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Ulykkesoversigt</a:t>
            </a:r>
          </a:p>
        </p:txBody>
      </p:sp>
      <p:sp>
        <p:nvSpPr>
          <p:cNvPr id="83" name="Nedadgående pil 70">
            <a:extLst>
              <a:ext uri="{FF2B5EF4-FFF2-40B4-BE49-F238E27FC236}">
                <a16:creationId xmlns:a16="http://schemas.microsoft.com/office/drawing/2014/main" id="{E3157F00-0C2B-AADC-D62B-E5314286E3FE}"/>
              </a:ext>
            </a:extLst>
          </p:cNvPr>
          <p:cNvSpPr/>
          <p:nvPr/>
        </p:nvSpPr>
        <p:spPr>
          <a:xfrm rot="12060000">
            <a:off x="864000" y="3780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Sygefraværsstatistik</a:t>
            </a:r>
          </a:p>
        </p:txBody>
      </p:sp>
      <p:sp>
        <p:nvSpPr>
          <p:cNvPr id="84" name="Vinkel 76">
            <a:hlinkClick r:id="" action="ppaction://noaction"/>
            <a:extLst>
              <a:ext uri="{FF2B5EF4-FFF2-40B4-BE49-F238E27FC236}">
                <a16:creationId xmlns:a16="http://schemas.microsoft.com/office/drawing/2014/main" id="{116BE276-4107-A408-4366-CAE53C94ADDD}"/>
              </a:ext>
            </a:extLst>
          </p:cNvPr>
          <p:cNvSpPr/>
          <p:nvPr/>
        </p:nvSpPr>
        <p:spPr>
          <a:xfrm>
            <a:off x="7129262" y="5502679"/>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Kortlægning</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f.eks. dialog baseret</a:t>
            </a:r>
            <a:endParaRPr lang="da-DK" sz="1000" dirty="0">
              <a:solidFill>
                <a:srgbClr val="000000"/>
              </a:solidFill>
              <a:latin typeface="Calibri" panose="020F0502020204030204" pitchFamily="34" charset="0"/>
              <a:cs typeface="Calibri" panose="020F0502020204030204" pitchFamily="34" charset="0"/>
            </a:endParaRPr>
          </a:p>
        </p:txBody>
      </p:sp>
      <p:sp>
        <p:nvSpPr>
          <p:cNvPr id="85" name="Vinkel 105">
            <a:hlinkClick r:id="" action="ppaction://noaction"/>
            <a:extLst>
              <a:ext uri="{FF2B5EF4-FFF2-40B4-BE49-F238E27FC236}">
                <a16:creationId xmlns:a16="http://schemas.microsoft.com/office/drawing/2014/main" id="{3B801909-1AD1-ACF1-59AE-FCE7E35F7E80}"/>
              </a:ext>
            </a:extLst>
          </p:cNvPr>
          <p:cNvSpPr/>
          <p:nvPr/>
        </p:nvSpPr>
        <p:spPr>
          <a:xfrm>
            <a:off x="8087507" y="5496159"/>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a:solidFill>
                  <a:srgbClr val="000000"/>
                </a:solidFill>
                <a:latin typeface="Calibri" panose="020F0502020204030204" pitchFamily="34" charset="0"/>
                <a:cs typeface="Calibri" panose="020F0502020204030204" pitchFamily="34" charset="0"/>
              </a:rPr>
              <a:t>Handlingsplaner</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6" name="Tekstfelt 85">
            <a:extLst>
              <a:ext uri="{FF2B5EF4-FFF2-40B4-BE49-F238E27FC236}">
                <a16:creationId xmlns:a16="http://schemas.microsoft.com/office/drawing/2014/main" id="{260737A8-B750-95AA-FB48-4F1099C9CCDC}"/>
              </a:ext>
            </a:extLst>
          </p:cNvPr>
          <p:cNvSpPr txBox="1"/>
          <p:nvPr/>
        </p:nvSpPr>
        <p:spPr>
          <a:xfrm>
            <a:off x="71065" y="3532548"/>
            <a:ext cx="426720"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err="1">
                <a:ln>
                  <a:noFill/>
                </a:ln>
                <a:solidFill>
                  <a:srgbClr val="000000"/>
                </a:solidFill>
                <a:effectLst/>
                <a:uLnTx/>
                <a:uFillTx/>
                <a:latin typeface="Arial"/>
                <a:ea typeface="+mn-ea"/>
                <a:cs typeface="+mn-cs"/>
              </a:rPr>
              <a:t>Nov</a:t>
            </a:r>
            <a:endParaRPr kumimoji="0" lang="da-DK"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kstfelt 6">
            <a:extLst>
              <a:ext uri="{FF2B5EF4-FFF2-40B4-BE49-F238E27FC236}">
                <a16:creationId xmlns:a16="http://schemas.microsoft.com/office/drawing/2014/main" id="{3C2606B9-73C1-41C0-C660-913FA292A9E2}"/>
              </a:ext>
            </a:extLst>
          </p:cNvPr>
          <p:cNvSpPr txBox="1"/>
          <p:nvPr/>
        </p:nvSpPr>
        <p:spPr>
          <a:xfrm>
            <a:off x="11610089" y="3537295"/>
            <a:ext cx="418704"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Dec</a:t>
            </a:r>
          </a:p>
        </p:txBody>
      </p:sp>
      <p:sp>
        <p:nvSpPr>
          <p:cNvPr id="50" name="Nedadgående pil 112">
            <a:extLst>
              <a:ext uri="{FF2B5EF4-FFF2-40B4-BE49-F238E27FC236}">
                <a16:creationId xmlns:a16="http://schemas.microsoft.com/office/drawing/2014/main" id="{CDE998D1-BB50-1979-4997-E87C50E82BC6}"/>
              </a:ext>
            </a:extLst>
          </p:cNvPr>
          <p:cNvSpPr/>
          <p:nvPr/>
        </p:nvSpPr>
        <p:spPr>
          <a:xfrm rot="1237751">
            <a:off x="1800000"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800" b="1" dirty="0">
                <a:solidFill>
                  <a:srgbClr val="000000"/>
                </a:solidFill>
                <a:latin typeface="Calibri" panose="020F0502020204030204" pitchFamily="34" charset="0"/>
                <a:cs typeface="Calibri" panose="020F0502020204030204" pitchFamily="34" charset="0"/>
              </a:rPr>
              <a:t>Ulykkesoversigt</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0" name="Nedadgående pil 112">
            <a:extLst>
              <a:ext uri="{FF2B5EF4-FFF2-40B4-BE49-F238E27FC236}">
                <a16:creationId xmlns:a16="http://schemas.microsoft.com/office/drawing/2014/main" id="{670060C1-C611-B4D6-59B4-DE3D80D32ABC}"/>
              </a:ext>
            </a:extLst>
          </p:cNvPr>
          <p:cNvSpPr/>
          <p:nvPr/>
        </p:nvSpPr>
        <p:spPr>
          <a:xfrm rot="1237751">
            <a:off x="1584000"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Sygefraværsstatistik</a:t>
            </a:r>
          </a:p>
        </p:txBody>
      </p:sp>
      <p:sp>
        <p:nvSpPr>
          <p:cNvPr id="63" name="Nedadgående pil 70">
            <a:extLst>
              <a:ext uri="{FF2B5EF4-FFF2-40B4-BE49-F238E27FC236}">
                <a16:creationId xmlns:a16="http://schemas.microsoft.com/office/drawing/2014/main" id="{F9DE8E74-2E98-C9D1-218D-0A61C8FFC79A}"/>
              </a:ext>
            </a:extLst>
          </p:cNvPr>
          <p:cNvSpPr/>
          <p:nvPr/>
        </p:nvSpPr>
        <p:spPr>
          <a:xfrm rot="1237138">
            <a:off x="1368000"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Inklusionsmålimg</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 name="Nedadgående pil 70">
            <a:extLst>
              <a:ext uri="{FF2B5EF4-FFF2-40B4-BE49-F238E27FC236}">
                <a16:creationId xmlns:a16="http://schemas.microsoft.com/office/drawing/2014/main" id="{4E34B26F-0568-5EBF-6B7E-D5B7BBA053DB}"/>
              </a:ext>
            </a:extLst>
          </p:cNvPr>
          <p:cNvSpPr/>
          <p:nvPr/>
        </p:nvSpPr>
        <p:spPr>
          <a:xfrm rot="1237138">
            <a:off x="1152414"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800" b="1" dirty="0">
                <a:solidFill>
                  <a:srgbClr val="000000"/>
                </a:solidFill>
                <a:latin typeface="Calibri" panose="020F0502020204030204" pitchFamily="34" charset="0"/>
                <a:cs typeface="Calibri" panose="020F0502020204030204" pitchFamily="34" charset="0"/>
              </a:rPr>
              <a:t>Trivselsbarometer</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kstfelt 1">
            <a:extLst>
              <a:ext uri="{FF2B5EF4-FFF2-40B4-BE49-F238E27FC236}">
                <a16:creationId xmlns:a16="http://schemas.microsoft.com/office/drawing/2014/main" id="{7C28E53C-F6A0-A4F1-2E21-FCB21A31A201}"/>
              </a:ext>
            </a:extLst>
          </p:cNvPr>
          <p:cNvSpPr txBox="1"/>
          <p:nvPr/>
        </p:nvSpPr>
        <p:spPr>
          <a:xfrm>
            <a:off x="8246238" y="3527842"/>
            <a:ext cx="677917"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Oktober</a:t>
            </a:r>
          </a:p>
        </p:txBody>
      </p:sp>
      <p:sp>
        <p:nvSpPr>
          <p:cNvPr id="3" name="Ellipse 2">
            <a:extLst>
              <a:ext uri="{FF2B5EF4-FFF2-40B4-BE49-F238E27FC236}">
                <a16:creationId xmlns:a16="http://schemas.microsoft.com/office/drawing/2014/main" id="{D5AE5247-43E7-7E97-2657-5C4E1F0E8817}"/>
              </a:ext>
            </a:extLst>
          </p:cNvPr>
          <p:cNvSpPr/>
          <p:nvPr/>
        </p:nvSpPr>
        <p:spPr>
          <a:xfrm>
            <a:off x="3708000" y="1549224"/>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Udvalgs-møde</a:t>
            </a:r>
            <a:endParaRPr lang="da-DK" sz="900" dirty="0">
              <a:latin typeface="Calibri" panose="020F0502020204030204" pitchFamily="34" charset="0"/>
              <a:cs typeface="Calibri" panose="020F0502020204030204" pitchFamily="34" charset="0"/>
            </a:endParaRPr>
          </a:p>
        </p:txBody>
      </p:sp>
      <p:sp>
        <p:nvSpPr>
          <p:cNvPr id="4" name="Ellipse 3">
            <a:extLst>
              <a:ext uri="{FF2B5EF4-FFF2-40B4-BE49-F238E27FC236}">
                <a16:creationId xmlns:a16="http://schemas.microsoft.com/office/drawing/2014/main" id="{8267E1BE-D6C9-4DD9-B754-4DF9DFC2B0C9}"/>
              </a:ext>
            </a:extLst>
          </p:cNvPr>
          <p:cNvSpPr/>
          <p:nvPr/>
        </p:nvSpPr>
        <p:spPr>
          <a:xfrm>
            <a:off x="9216000" y="1548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Udvalgs-møde</a:t>
            </a:r>
            <a:endParaRPr lang="da-DK" sz="900" dirty="0">
              <a:latin typeface="Calibri" panose="020F0502020204030204" pitchFamily="34" charset="0"/>
              <a:cs typeface="Calibri" panose="020F0502020204030204" pitchFamily="34" charset="0"/>
            </a:endParaRPr>
          </a:p>
        </p:txBody>
      </p:sp>
      <p:sp>
        <p:nvSpPr>
          <p:cNvPr id="22" name="Ellipse 21">
            <a:extLst>
              <a:ext uri="{FF2B5EF4-FFF2-40B4-BE49-F238E27FC236}">
                <a16:creationId xmlns:a16="http://schemas.microsoft.com/office/drawing/2014/main" id="{79A6D0DF-7836-DDF7-A047-2D98C92B9917}"/>
              </a:ext>
            </a:extLst>
          </p:cNvPr>
          <p:cNvSpPr/>
          <p:nvPr/>
        </p:nvSpPr>
        <p:spPr>
          <a:xfrm>
            <a:off x="72000" y="5490582"/>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Udvalgs-møde</a:t>
            </a:r>
            <a:endParaRPr lang="da-DK" sz="900" dirty="0">
              <a:latin typeface="Calibri" panose="020F0502020204030204" pitchFamily="34" charset="0"/>
              <a:cs typeface="Calibri" panose="020F0502020204030204" pitchFamily="34" charset="0"/>
            </a:endParaRPr>
          </a:p>
        </p:txBody>
      </p:sp>
      <p:sp>
        <p:nvSpPr>
          <p:cNvPr id="31" name="Ellipse 30">
            <a:extLst>
              <a:ext uri="{FF2B5EF4-FFF2-40B4-BE49-F238E27FC236}">
                <a16:creationId xmlns:a16="http://schemas.microsoft.com/office/drawing/2014/main" id="{0ACDB2B8-2B5A-F9BC-B215-C6C93A153A5F}"/>
              </a:ext>
            </a:extLst>
          </p:cNvPr>
          <p:cNvSpPr/>
          <p:nvPr/>
        </p:nvSpPr>
        <p:spPr>
          <a:xfrm>
            <a:off x="3708000" y="5490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Udvalgs-møde</a:t>
            </a:r>
            <a:endParaRPr lang="da-DK" sz="900" dirty="0">
              <a:latin typeface="Calibri" panose="020F0502020204030204" pitchFamily="34" charset="0"/>
              <a:cs typeface="Calibri" panose="020F0502020204030204" pitchFamily="34" charset="0"/>
            </a:endParaRPr>
          </a:p>
        </p:txBody>
      </p:sp>
      <p:sp>
        <p:nvSpPr>
          <p:cNvPr id="32" name="Ellipse 31">
            <a:extLst>
              <a:ext uri="{FF2B5EF4-FFF2-40B4-BE49-F238E27FC236}">
                <a16:creationId xmlns:a16="http://schemas.microsoft.com/office/drawing/2014/main" id="{B4BFF2E2-0374-FFB6-8C47-EEC91721C51B}"/>
              </a:ext>
            </a:extLst>
          </p:cNvPr>
          <p:cNvSpPr/>
          <p:nvPr/>
        </p:nvSpPr>
        <p:spPr>
          <a:xfrm>
            <a:off x="9216000" y="5490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Udvalgs-møde</a:t>
            </a:r>
            <a:endParaRPr lang="da-DK" sz="900" dirty="0">
              <a:latin typeface="Calibri" panose="020F0502020204030204" pitchFamily="34" charset="0"/>
              <a:cs typeface="Calibri" panose="020F0502020204030204" pitchFamily="34" charset="0"/>
            </a:endParaRPr>
          </a:p>
        </p:txBody>
      </p:sp>
      <p:sp>
        <p:nvSpPr>
          <p:cNvPr id="82" name="Nedadgående pil 112">
            <a:extLst>
              <a:ext uri="{FF2B5EF4-FFF2-40B4-BE49-F238E27FC236}">
                <a16:creationId xmlns:a16="http://schemas.microsoft.com/office/drawing/2014/main" id="{1C17153E-AD17-8773-5D7B-5B27DC329177}"/>
              </a:ext>
            </a:extLst>
          </p:cNvPr>
          <p:cNvSpPr/>
          <p:nvPr/>
        </p:nvSpPr>
        <p:spPr>
          <a:xfrm rot="12060000">
            <a:off x="648000" y="3780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Inklusionsmåling</a:t>
            </a:r>
          </a:p>
        </p:txBody>
      </p:sp>
    </p:spTree>
    <p:extLst>
      <p:ext uri="{BB962C8B-B14F-4D97-AF65-F5344CB8AC3E}">
        <p14:creationId xmlns:p14="http://schemas.microsoft.com/office/powerpoint/2010/main" val="226592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B0BEC1E3-61B8-4033-AAAC-1A33B3AFF3E7}"/>
              </a:ext>
            </a:extLst>
          </p:cNvPr>
          <p:cNvSpPr>
            <a:spLocks noGrp="1"/>
          </p:cNvSpPr>
          <p:nvPr>
            <p:ph type="sldNum" sz="quarter" idx="4"/>
          </p:nvPr>
        </p:nvSpPr>
        <p:spPr/>
        <p:txBody>
          <a:bodyPr/>
          <a:lstStyle/>
          <a:p>
            <a:fld id="{D8D877B3-D348-4611-9BDB-C5374591D951}" type="slidenum">
              <a:rPr lang="en-US" smtClean="0"/>
              <a:pPr/>
              <a:t>5</a:t>
            </a:fld>
            <a:endParaRPr lang="en-US" dirty="0"/>
          </a:p>
        </p:txBody>
      </p:sp>
      <p:sp>
        <p:nvSpPr>
          <p:cNvPr id="3" name="Titel 2">
            <a:extLst>
              <a:ext uri="{FF2B5EF4-FFF2-40B4-BE49-F238E27FC236}">
                <a16:creationId xmlns:a16="http://schemas.microsoft.com/office/drawing/2014/main" id="{90CB7161-E358-441A-A5E3-EC01686BFAFC}"/>
              </a:ext>
            </a:extLst>
          </p:cNvPr>
          <p:cNvSpPr>
            <a:spLocks noGrp="1"/>
          </p:cNvSpPr>
          <p:nvPr>
            <p:ph type="title"/>
          </p:nvPr>
        </p:nvSpPr>
        <p:spPr>
          <a:xfrm>
            <a:off x="587374" y="370290"/>
            <a:ext cx="8213726" cy="1474385"/>
          </a:xfrm>
        </p:spPr>
        <p:txBody>
          <a:bodyPr/>
          <a:lstStyle/>
          <a:p>
            <a:r>
              <a:rPr lang="en-US" dirty="0"/>
              <a:t>APV </a:t>
            </a:r>
            <a:r>
              <a:rPr lang="en-US" dirty="0" err="1"/>
              <a:t>i</a:t>
            </a:r>
            <a:r>
              <a:rPr lang="en-US" dirty="0"/>
              <a:t> ‘det store </a:t>
            </a:r>
            <a:r>
              <a:rPr lang="en-US" dirty="0" err="1"/>
              <a:t>billede</a:t>
            </a:r>
            <a:r>
              <a:rPr lang="en-US" dirty="0"/>
              <a:t>'</a:t>
            </a:r>
            <a:endParaRPr lang="da-DK" dirty="0"/>
          </a:p>
        </p:txBody>
      </p:sp>
      <p:sp>
        <p:nvSpPr>
          <p:cNvPr id="5" name="Ellipse 4">
            <a:extLst>
              <a:ext uri="{FF2B5EF4-FFF2-40B4-BE49-F238E27FC236}">
                <a16:creationId xmlns:a16="http://schemas.microsoft.com/office/drawing/2014/main" id="{0C6E3FEB-A7B5-48F4-AD07-8311139E2865}"/>
              </a:ext>
            </a:extLst>
          </p:cNvPr>
          <p:cNvSpPr>
            <a:spLocks noChangeAspect="1"/>
          </p:cNvSpPr>
          <p:nvPr/>
        </p:nvSpPr>
        <p:spPr>
          <a:xfrm>
            <a:off x="3433263" y="1873897"/>
            <a:ext cx="3600000" cy="360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0F21D3A2-496E-45C5-8E98-B988CCA2A681}"/>
              </a:ext>
            </a:extLst>
          </p:cNvPr>
          <p:cNvSpPr txBox="1"/>
          <p:nvPr/>
        </p:nvSpPr>
        <p:spPr>
          <a:xfrm>
            <a:off x="3481602" y="1534880"/>
            <a:ext cx="2400300" cy="646331"/>
          </a:xfrm>
          <a:prstGeom prst="rect">
            <a:avLst/>
          </a:prstGeom>
          <a:solidFill>
            <a:schemeClr val="accent5">
              <a:lumMod val="50000"/>
            </a:schemeClr>
          </a:solidFill>
        </p:spPr>
        <p:txBody>
          <a:bodyPr wrap="square" rtlCol="0">
            <a:spAutoFit/>
          </a:bodyPr>
          <a:lstStyle/>
          <a:p>
            <a:pPr algn="ctr"/>
            <a:r>
              <a:rPr lang="da-DK" dirty="0">
                <a:solidFill>
                  <a:schemeClr val="bg1"/>
                </a:solidFill>
              </a:rPr>
              <a:t>Systematisk arbejdsmiljøarbejde</a:t>
            </a:r>
          </a:p>
        </p:txBody>
      </p:sp>
      <p:sp>
        <p:nvSpPr>
          <p:cNvPr id="11" name="Ellipse 10">
            <a:extLst>
              <a:ext uri="{FF2B5EF4-FFF2-40B4-BE49-F238E27FC236}">
                <a16:creationId xmlns:a16="http://schemas.microsoft.com/office/drawing/2014/main" id="{C0E9276C-FCA7-4BFD-9355-F4066D5FC583}"/>
              </a:ext>
            </a:extLst>
          </p:cNvPr>
          <p:cNvSpPr>
            <a:spLocks noChangeAspect="1"/>
          </p:cNvSpPr>
          <p:nvPr/>
        </p:nvSpPr>
        <p:spPr>
          <a:xfrm>
            <a:off x="5340366" y="1873897"/>
            <a:ext cx="3600000" cy="360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3" name="Lige forbindelse 12">
            <a:extLst>
              <a:ext uri="{FF2B5EF4-FFF2-40B4-BE49-F238E27FC236}">
                <a16:creationId xmlns:a16="http://schemas.microsoft.com/office/drawing/2014/main" id="{C367C59E-E2EA-4BEE-BC6B-FC801E9697A6}"/>
              </a:ext>
            </a:extLst>
          </p:cNvPr>
          <p:cNvCxnSpPr/>
          <p:nvPr/>
        </p:nvCxnSpPr>
        <p:spPr>
          <a:xfrm flipV="1">
            <a:off x="5340366" y="2296705"/>
            <a:ext cx="1012809" cy="11087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CA69111A-2BD1-47C7-BF9F-524FC5C39A0E}"/>
              </a:ext>
            </a:extLst>
          </p:cNvPr>
          <p:cNvCxnSpPr>
            <a:cxnSpLocks/>
          </p:cNvCxnSpPr>
          <p:nvPr/>
        </p:nvCxnSpPr>
        <p:spPr>
          <a:xfrm flipV="1">
            <a:off x="5340366" y="2520229"/>
            <a:ext cx="1290983" cy="1391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5ECFFE63-8204-4BBE-B318-1E206ACA7540}"/>
              </a:ext>
            </a:extLst>
          </p:cNvPr>
          <p:cNvCxnSpPr>
            <a:cxnSpLocks/>
          </p:cNvCxnSpPr>
          <p:nvPr/>
        </p:nvCxnSpPr>
        <p:spPr>
          <a:xfrm flipV="1">
            <a:off x="5470436" y="2878412"/>
            <a:ext cx="1361870" cy="14206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D641E073-43C8-47DB-BE3C-251DFE873C73}"/>
              </a:ext>
            </a:extLst>
          </p:cNvPr>
          <p:cNvCxnSpPr>
            <a:cxnSpLocks/>
          </p:cNvCxnSpPr>
          <p:nvPr/>
        </p:nvCxnSpPr>
        <p:spPr>
          <a:xfrm flipV="1">
            <a:off x="5618540" y="3266203"/>
            <a:ext cx="1345815" cy="13897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8353CAF8-D4C5-44D5-B635-A6B869D4931E}"/>
              </a:ext>
            </a:extLst>
          </p:cNvPr>
          <p:cNvCxnSpPr>
            <a:cxnSpLocks/>
            <a:stCxn id="11" idx="3"/>
            <a:endCxn id="5" idx="6"/>
          </p:cNvCxnSpPr>
          <p:nvPr/>
        </p:nvCxnSpPr>
        <p:spPr>
          <a:xfrm flipV="1">
            <a:off x="5867574" y="3673897"/>
            <a:ext cx="1165689" cy="12727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AEF692EF-003F-4C73-9303-71A564ADA204}"/>
              </a:ext>
            </a:extLst>
          </p:cNvPr>
          <p:cNvCxnSpPr>
            <a:cxnSpLocks/>
          </p:cNvCxnSpPr>
          <p:nvPr/>
        </p:nvCxnSpPr>
        <p:spPr>
          <a:xfrm flipV="1">
            <a:off x="6129693" y="4364040"/>
            <a:ext cx="750690" cy="80487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kstfelt 27">
            <a:extLst>
              <a:ext uri="{FF2B5EF4-FFF2-40B4-BE49-F238E27FC236}">
                <a16:creationId xmlns:a16="http://schemas.microsoft.com/office/drawing/2014/main" id="{2EEDCA20-903B-4E62-8299-76430A7BAF98}"/>
              </a:ext>
            </a:extLst>
          </p:cNvPr>
          <p:cNvSpPr txBox="1"/>
          <p:nvPr/>
        </p:nvSpPr>
        <p:spPr>
          <a:xfrm>
            <a:off x="676527" y="2434034"/>
            <a:ext cx="2304798" cy="369332"/>
          </a:xfrm>
          <a:prstGeom prst="rect">
            <a:avLst/>
          </a:prstGeom>
          <a:solidFill>
            <a:srgbClr val="FFFF00"/>
          </a:solidFill>
          <a:ln>
            <a:solidFill>
              <a:schemeClr val="accent1"/>
            </a:solidFill>
          </a:ln>
        </p:spPr>
        <p:txBody>
          <a:bodyPr wrap="square" rtlCol="0">
            <a:spAutoFit/>
          </a:bodyPr>
          <a:lstStyle/>
          <a:p>
            <a:pPr algn="ctr"/>
            <a:r>
              <a:rPr lang="da-DK" dirty="0"/>
              <a:t>PERIODISK APV</a:t>
            </a:r>
          </a:p>
        </p:txBody>
      </p:sp>
      <p:cxnSp>
        <p:nvCxnSpPr>
          <p:cNvPr id="31" name="Lige pilforbindelse 30">
            <a:extLst>
              <a:ext uri="{FF2B5EF4-FFF2-40B4-BE49-F238E27FC236}">
                <a16:creationId xmlns:a16="http://schemas.microsoft.com/office/drawing/2014/main" id="{14C08344-0652-46B1-9669-1F125DFF2101}"/>
              </a:ext>
            </a:extLst>
          </p:cNvPr>
          <p:cNvCxnSpPr>
            <a:cxnSpLocks/>
            <a:stCxn id="28" idx="3"/>
          </p:cNvCxnSpPr>
          <p:nvPr/>
        </p:nvCxnSpPr>
        <p:spPr>
          <a:xfrm>
            <a:off x="2981325" y="2618700"/>
            <a:ext cx="1517315" cy="20121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felt 31">
            <a:extLst>
              <a:ext uri="{FF2B5EF4-FFF2-40B4-BE49-F238E27FC236}">
                <a16:creationId xmlns:a16="http://schemas.microsoft.com/office/drawing/2014/main" id="{47AD41A5-10C1-4C5D-A897-78B6AE44BA1F}"/>
              </a:ext>
            </a:extLst>
          </p:cNvPr>
          <p:cNvSpPr txBox="1"/>
          <p:nvPr/>
        </p:nvSpPr>
        <p:spPr>
          <a:xfrm>
            <a:off x="845661" y="3429999"/>
            <a:ext cx="1657042" cy="369332"/>
          </a:xfrm>
          <a:prstGeom prst="rect">
            <a:avLst/>
          </a:prstGeom>
          <a:noFill/>
          <a:ln>
            <a:solidFill>
              <a:schemeClr val="accent1"/>
            </a:solidFill>
          </a:ln>
        </p:spPr>
        <p:txBody>
          <a:bodyPr wrap="square" rtlCol="0">
            <a:spAutoFit/>
          </a:bodyPr>
          <a:lstStyle/>
          <a:p>
            <a:pPr algn="ctr"/>
            <a:r>
              <a:rPr lang="da-DK" dirty="0"/>
              <a:t>Gravid APV</a:t>
            </a:r>
          </a:p>
        </p:txBody>
      </p:sp>
      <p:cxnSp>
        <p:nvCxnSpPr>
          <p:cNvPr id="33" name="Lige pilforbindelse 32">
            <a:extLst>
              <a:ext uri="{FF2B5EF4-FFF2-40B4-BE49-F238E27FC236}">
                <a16:creationId xmlns:a16="http://schemas.microsoft.com/office/drawing/2014/main" id="{3DB9B43B-766A-4B73-8129-A55F80E43551}"/>
              </a:ext>
            </a:extLst>
          </p:cNvPr>
          <p:cNvCxnSpPr>
            <a:cxnSpLocks/>
            <a:stCxn id="32" idx="3"/>
          </p:cNvCxnSpPr>
          <p:nvPr/>
        </p:nvCxnSpPr>
        <p:spPr>
          <a:xfrm flipV="1">
            <a:off x="2502703" y="2992924"/>
            <a:ext cx="3543520" cy="62174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felt 35">
            <a:extLst>
              <a:ext uri="{FF2B5EF4-FFF2-40B4-BE49-F238E27FC236}">
                <a16:creationId xmlns:a16="http://schemas.microsoft.com/office/drawing/2014/main" id="{2EEE779F-5BE8-460A-B816-8C895014A055}"/>
              </a:ext>
            </a:extLst>
          </p:cNvPr>
          <p:cNvSpPr txBox="1"/>
          <p:nvPr/>
        </p:nvSpPr>
        <p:spPr>
          <a:xfrm>
            <a:off x="915176" y="4239455"/>
            <a:ext cx="1657042" cy="369332"/>
          </a:xfrm>
          <a:prstGeom prst="rect">
            <a:avLst/>
          </a:prstGeom>
          <a:noFill/>
          <a:ln>
            <a:solidFill>
              <a:schemeClr val="accent1"/>
            </a:solidFill>
          </a:ln>
        </p:spPr>
        <p:txBody>
          <a:bodyPr wrap="square" rtlCol="0">
            <a:spAutoFit/>
          </a:bodyPr>
          <a:lstStyle/>
          <a:p>
            <a:pPr algn="ctr"/>
            <a:r>
              <a:rPr lang="da-DK" dirty="0"/>
              <a:t>Kemisk APV</a:t>
            </a:r>
          </a:p>
        </p:txBody>
      </p:sp>
      <p:cxnSp>
        <p:nvCxnSpPr>
          <p:cNvPr id="37" name="Lige pilforbindelse 36">
            <a:extLst>
              <a:ext uri="{FF2B5EF4-FFF2-40B4-BE49-F238E27FC236}">
                <a16:creationId xmlns:a16="http://schemas.microsoft.com/office/drawing/2014/main" id="{62595561-D71F-46BE-A4E8-CF4F48182776}"/>
              </a:ext>
            </a:extLst>
          </p:cNvPr>
          <p:cNvCxnSpPr>
            <a:cxnSpLocks/>
            <a:stCxn id="42" idx="3"/>
          </p:cNvCxnSpPr>
          <p:nvPr/>
        </p:nvCxnSpPr>
        <p:spPr>
          <a:xfrm flipV="1">
            <a:off x="3447381" y="4318931"/>
            <a:ext cx="2741810" cy="9045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kstfelt 41">
            <a:extLst>
              <a:ext uri="{FF2B5EF4-FFF2-40B4-BE49-F238E27FC236}">
                <a16:creationId xmlns:a16="http://schemas.microsoft.com/office/drawing/2014/main" id="{99A92252-8F5C-4880-A73E-158DC586E5F8}"/>
              </a:ext>
            </a:extLst>
          </p:cNvPr>
          <p:cNvSpPr txBox="1"/>
          <p:nvPr/>
        </p:nvSpPr>
        <p:spPr>
          <a:xfrm>
            <a:off x="1790339" y="5038787"/>
            <a:ext cx="1657042" cy="369332"/>
          </a:xfrm>
          <a:prstGeom prst="rect">
            <a:avLst/>
          </a:prstGeom>
          <a:noFill/>
          <a:ln>
            <a:solidFill>
              <a:schemeClr val="accent1"/>
            </a:solidFill>
          </a:ln>
        </p:spPr>
        <p:txBody>
          <a:bodyPr wrap="square" rtlCol="0">
            <a:spAutoFit/>
          </a:bodyPr>
          <a:lstStyle/>
          <a:p>
            <a:pPr algn="ctr"/>
            <a:r>
              <a:rPr lang="da-DK" dirty="0"/>
              <a:t>Flytte APV</a:t>
            </a:r>
          </a:p>
        </p:txBody>
      </p:sp>
      <p:cxnSp>
        <p:nvCxnSpPr>
          <p:cNvPr id="44" name="Lige pilforbindelse 43">
            <a:extLst>
              <a:ext uri="{FF2B5EF4-FFF2-40B4-BE49-F238E27FC236}">
                <a16:creationId xmlns:a16="http://schemas.microsoft.com/office/drawing/2014/main" id="{B1B77BFA-4580-428E-BDC5-B2275E00D1DC}"/>
              </a:ext>
            </a:extLst>
          </p:cNvPr>
          <p:cNvCxnSpPr>
            <a:cxnSpLocks/>
            <a:stCxn id="36" idx="3"/>
          </p:cNvCxnSpPr>
          <p:nvPr/>
        </p:nvCxnSpPr>
        <p:spPr>
          <a:xfrm flipV="1">
            <a:off x="2572218" y="3673897"/>
            <a:ext cx="3438657" cy="7502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16156FD5-AE67-4994-9E21-769DAEACDDB3}"/>
              </a:ext>
            </a:extLst>
          </p:cNvPr>
          <p:cNvSpPr txBox="1"/>
          <p:nvPr/>
        </p:nvSpPr>
        <p:spPr>
          <a:xfrm>
            <a:off x="9408236" y="1593728"/>
            <a:ext cx="2437623" cy="646331"/>
          </a:xfrm>
          <a:prstGeom prst="rect">
            <a:avLst/>
          </a:prstGeom>
          <a:noFill/>
          <a:ln>
            <a:solidFill>
              <a:schemeClr val="accent1"/>
            </a:solidFill>
          </a:ln>
        </p:spPr>
        <p:txBody>
          <a:bodyPr wrap="square" rtlCol="0">
            <a:spAutoFit/>
          </a:bodyPr>
          <a:lstStyle/>
          <a:p>
            <a:pPr algn="ctr"/>
            <a:r>
              <a:rPr lang="da-DK" dirty="0"/>
              <a:t>Arbejdsulykker – og nærved ulykker</a:t>
            </a:r>
          </a:p>
        </p:txBody>
      </p:sp>
      <p:sp>
        <p:nvSpPr>
          <p:cNvPr id="48" name="Tekstfelt 47">
            <a:extLst>
              <a:ext uri="{FF2B5EF4-FFF2-40B4-BE49-F238E27FC236}">
                <a16:creationId xmlns:a16="http://schemas.microsoft.com/office/drawing/2014/main" id="{D7053E3D-4451-460F-A6FE-6D15A3E04929}"/>
              </a:ext>
            </a:extLst>
          </p:cNvPr>
          <p:cNvSpPr txBox="1"/>
          <p:nvPr/>
        </p:nvSpPr>
        <p:spPr>
          <a:xfrm>
            <a:off x="9035051" y="2455216"/>
            <a:ext cx="2950622" cy="646331"/>
          </a:xfrm>
          <a:prstGeom prst="rect">
            <a:avLst/>
          </a:prstGeom>
          <a:noFill/>
          <a:ln>
            <a:solidFill>
              <a:schemeClr val="accent1"/>
            </a:solidFill>
          </a:ln>
        </p:spPr>
        <p:txBody>
          <a:bodyPr wrap="square" rtlCol="0">
            <a:spAutoFit/>
          </a:bodyPr>
          <a:lstStyle/>
          <a:p>
            <a:pPr algn="ctr"/>
            <a:r>
              <a:rPr lang="en-US" dirty="0" err="1"/>
              <a:t>Oplæring</a:t>
            </a:r>
            <a:r>
              <a:rPr lang="en-US" dirty="0"/>
              <a:t>, </a:t>
            </a:r>
            <a:r>
              <a:rPr lang="en-US" dirty="0" err="1"/>
              <a:t>instruktion</a:t>
            </a:r>
            <a:r>
              <a:rPr lang="en-US" dirty="0"/>
              <a:t> og </a:t>
            </a:r>
            <a:r>
              <a:rPr lang="en-US" dirty="0" err="1"/>
              <a:t>tilsyn</a:t>
            </a:r>
            <a:r>
              <a:rPr lang="en-US" dirty="0"/>
              <a:t> </a:t>
            </a:r>
            <a:r>
              <a:rPr lang="en-US" dirty="0" err="1"/>
              <a:t>af</a:t>
            </a:r>
            <a:r>
              <a:rPr lang="en-US" dirty="0"/>
              <a:t> </a:t>
            </a:r>
            <a:r>
              <a:rPr lang="en-US" dirty="0" err="1"/>
              <a:t>nyansatte</a:t>
            </a:r>
            <a:endParaRPr lang="da-DK" dirty="0"/>
          </a:p>
        </p:txBody>
      </p:sp>
      <p:sp>
        <p:nvSpPr>
          <p:cNvPr id="49" name="Tekstfelt 48">
            <a:extLst>
              <a:ext uri="{FF2B5EF4-FFF2-40B4-BE49-F238E27FC236}">
                <a16:creationId xmlns:a16="http://schemas.microsoft.com/office/drawing/2014/main" id="{EA0F7355-1E57-4A9C-9263-57E0CC10C64F}"/>
              </a:ext>
            </a:extLst>
          </p:cNvPr>
          <p:cNvSpPr txBox="1"/>
          <p:nvPr/>
        </p:nvSpPr>
        <p:spPr>
          <a:xfrm>
            <a:off x="9440382" y="3523813"/>
            <a:ext cx="2545291" cy="646331"/>
          </a:xfrm>
          <a:prstGeom prst="rect">
            <a:avLst/>
          </a:prstGeom>
          <a:noFill/>
          <a:ln>
            <a:solidFill>
              <a:schemeClr val="accent1"/>
            </a:solidFill>
          </a:ln>
        </p:spPr>
        <p:txBody>
          <a:bodyPr wrap="square" rtlCol="0">
            <a:spAutoFit/>
          </a:bodyPr>
          <a:lstStyle/>
          <a:p>
            <a:pPr algn="ctr"/>
            <a:r>
              <a:rPr lang="da-DK" dirty="0"/>
              <a:t>Køb af laboratorieudstyr</a:t>
            </a:r>
          </a:p>
        </p:txBody>
      </p:sp>
      <p:cxnSp>
        <p:nvCxnSpPr>
          <p:cNvPr id="50" name="Lige pilforbindelse 49">
            <a:extLst>
              <a:ext uri="{FF2B5EF4-FFF2-40B4-BE49-F238E27FC236}">
                <a16:creationId xmlns:a16="http://schemas.microsoft.com/office/drawing/2014/main" id="{4748036E-575F-4263-9BB6-EA66E4BF6B82}"/>
              </a:ext>
            </a:extLst>
          </p:cNvPr>
          <p:cNvCxnSpPr>
            <a:cxnSpLocks/>
            <a:stCxn id="47" idx="1"/>
          </p:cNvCxnSpPr>
          <p:nvPr/>
        </p:nvCxnSpPr>
        <p:spPr>
          <a:xfrm flipH="1">
            <a:off x="7673602" y="1916894"/>
            <a:ext cx="1734634" cy="7670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Lige pilforbindelse 52">
            <a:extLst>
              <a:ext uri="{FF2B5EF4-FFF2-40B4-BE49-F238E27FC236}">
                <a16:creationId xmlns:a16="http://schemas.microsoft.com/office/drawing/2014/main" id="{F6F8C71C-D446-428B-BCE8-C93F53FA0DF4}"/>
              </a:ext>
            </a:extLst>
          </p:cNvPr>
          <p:cNvCxnSpPr>
            <a:cxnSpLocks/>
            <a:stCxn id="48" idx="1"/>
          </p:cNvCxnSpPr>
          <p:nvPr/>
        </p:nvCxnSpPr>
        <p:spPr>
          <a:xfrm flipH="1">
            <a:off x="6689558" y="2778382"/>
            <a:ext cx="2345493" cy="4220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14220E30-A3FC-4B9D-978C-DFDBF6508FA2}"/>
              </a:ext>
            </a:extLst>
          </p:cNvPr>
          <p:cNvSpPr txBox="1"/>
          <p:nvPr/>
        </p:nvSpPr>
        <p:spPr>
          <a:xfrm>
            <a:off x="6447207" y="1537162"/>
            <a:ext cx="2205382" cy="646331"/>
          </a:xfrm>
          <a:prstGeom prst="rect">
            <a:avLst/>
          </a:prstGeom>
          <a:solidFill>
            <a:schemeClr val="accent5">
              <a:lumMod val="50000"/>
            </a:schemeClr>
          </a:solidFill>
        </p:spPr>
        <p:txBody>
          <a:bodyPr wrap="square" rtlCol="0">
            <a:spAutoFit/>
          </a:bodyPr>
          <a:lstStyle/>
          <a:p>
            <a:pPr algn="ctr"/>
            <a:r>
              <a:rPr lang="da-DK" dirty="0">
                <a:solidFill>
                  <a:schemeClr val="bg1"/>
                </a:solidFill>
              </a:rPr>
              <a:t>Situationsbestemt arbejdsmiljøarbejde</a:t>
            </a:r>
          </a:p>
        </p:txBody>
      </p:sp>
      <p:cxnSp>
        <p:nvCxnSpPr>
          <p:cNvPr id="30" name="Lige pilforbindelse 29">
            <a:extLst>
              <a:ext uri="{FF2B5EF4-FFF2-40B4-BE49-F238E27FC236}">
                <a16:creationId xmlns:a16="http://schemas.microsoft.com/office/drawing/2014/main" id="{AB19534D-9BF5-4AB0-8678-7420CB595854}"/>
              </a:ext>
            </a:extLst>
          </p:cNvPr>
          <p:cNvCxnSpPr>
            <a:cxnSpLocks/>
            <a:stCxn id="49" idx="1"/>
          </p:cNvCxnSpPr>
          <p:nvPr/>
        </p:nvCxnSpPr>
        <p:spPr>
          <a:xfrm flipH="1">
            <a:off x="6550761" y="3846979"/>
            <a:ext cx="2889621" cy="1234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kstfelt 39">
            <a:extLst>
              <a:ext uri="{FF2B5EF4-FFF2-40B4-BE49-F238E27FC236}">
                <a16:creationId xmlns:a16="http://schemas.microsoft.com/office/drawing/2014/main" id="{6D5B01E0-23C4-4434-9E71-2D512F6C9473}"/>
              </a:ext>
            </a:extLst>
          </p:cNvPr>
          <p:cNvSpPr txBox="1"/>
          <p:nvPr/>
        </p:nvSpPr>
        <p:spPr>
          <a:xfrm>
            <a:off x="9405946" y="4347433"/>
            <a:ext cx="2756737" cy="923330"/>
          </a:xfrm>
          <a:prstGeom prst="rect">
            <a:avLst/>
          </a:prstGeom>
          <a:noFill/>
          <a:ln>
            <a:solidFill>
              <a:schemeClr val="accent1"/>
            </a:solidFill>
          </a:ln>
        </p:spPr>
        <p:txBody>
          <a:bodyPr wrap="square" rtlCol="0">
            <a:spAutoFit/>
          </a:bodyPr>
          <a:lstStyle/>
          <a:p>
            <a:pPr algn="ctr"/>
            <a:r>
              <a:rPr lang="en-US" dirty="0" err="1"/>
              <a:t>Rådgivning</a:t>
            </a:r>
            <a:r>
              <a:rPr lang="en-US" dirty="0"/>
              <a:t> </a:t>
            </a:r>
            <a:r>
              <a:rPr lang="en-US" dirty="0" err="1"/>
              <a:t>til</a:t>
            </a:r>
            <a:r>
              <a:rPr lang="en-US" dirty="0"/>
              <a:t> </a:t>
            </a:r>
            <a:r>
              <a:rPr lang="en-US" dirty="0" err="1"/>
              <a:t>arbejdsgiver</a:t>
            </a:r>
            <a:r>
              <a:rPr lang="en-US" dirty="0"/>
              <a:t>/</a:t>
            </a:r>
            <a:r>
              <a:rPr lang="en-US" dirty="0" err="1"/>
              <a:t>kolleger</a:t>
            </a:r>
            <a:r>
              <a:rPr lang="en-US" dirty="0"/>
              <a:t>, </a:t>
            </a:r>
            <a:r>
              <a:rPr lang="en-US" dirty="0" err="1"/>
              <a:t>f.eks</a:t>
            </a:r>
            <a:r>
              <a:rPr lang="en-US" dirty="0"/>
              <a:t>. om </a:t>
            </a:r>
            <a:r>
              <a:rPr lang="en-US" dirty="0" err="1"/>
              <a:t>ergonomi</a:t>
            </a:r>
            <a:endParaRPr lang="da-DK" dirty="0"/>
          </a:p>
        </p:txBody>
      </p:sp>
      <p:cxnSp>
        <p:nvCxnSpPr>
          <p:cNvPr id="41" name="Lige pilforbindelse 40">
            <a:extLst>
              <a:ext uri="{FF2B5EF4-FFF2-40B4-BE49-F238E27FC236}">
                <a16:creationId xmlns:a16="http://schemas.microsoft.com/office/drawing/2014/main" id="{CD6A620E-E717-4963-AA45-7DB22D8DE5F7}"/>
              </a:ext>
            </a:extLst>
          </p:cNvPr>
          <p:cNvCxnSpPr>
            <a:cxnSpLocks/>
            <a:stCxn id="40" idx="1"/>
          </p:cNvCxnSpPr>
          <p:nvPr/>
        </p:nvCxnSpPr>
        <p:spPr>
          <a:xfrm flipH="1" flipV="1">
            <a:off x="7673602" y="4714826"/>
            <a:ext cx="1732344" cy="942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1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93B616EE-A7C3-D2A6-8F81-61EE2D7B5DD8}"/>
              </a:ext>
            </a:extLst>
          </p:cNvPr>
          <p:cNvSpPr>
            <a:spLocks noGrp="1"/>
          </p:cNvSpPr>
          <p:nvPr>
            <p:ph type="sldNum" sz="quarter" idx="4"/>
          </p:nvPr>
        </p:nvSpPr>
        <p:spPr/>
        <p:txBody>
          <a:bodyPr/>
          <a:lstStyle/>
          <a:p>
            <a:fld id="{D8D877B3-D348-4611-9BDB-C5374591D951}" type="slidenum">
              <a:rPr lang="en-US" smtClean="0"/>
              <a:pPr/>
              <a:t>6</a:t>
            </a:fld>
            <a:endParaRPr lang="en-US" dirty="0"/>
          </a:p>
        </p:txBody>
      </p:sp>
      <p:sp>
        <p:nvSpPr>
          <p:cNvPr id="3" name="Titel 2">
            <a:extLst>
              <a:ext uri="{FF2B5EF4-FFF2-40B4-BE49-F238E27FC236}">
                <a16:creationId xmlns:a16="http://schemas.microsoft.com/office/drawing/2014/main" id="{A711AEDE-B1B0-C050-EEF4-95A1D3A57AE7}"/>
              </a:ext>
            </a:extLst>
          </p:cNvPr>
          <p:cNvSpPr>
            <a:spLocks noGrp="1"/>
          </p:cNvSpPr>
          <p:nvPr>
            <p:ph type="title"/>
          </p:nvPr>
        </p:nvSpPr>
        <p:spPr>
          <a:xfrm>
            <a:off x="587374" y="370290"/>
            <a:ext cx="5693110" cy="1474385"/>
          </a:xfrm>
        </p:spPr>
        <p:txBody>
          <a:bodyPr/>
          <a:lstStyle/>
          <a:p>
            <a:r>
              <a:rPr lang="da-DK" dirty="0"/>
              <a:t>Lovgivningsændring pr. 1. februar 2024</a:t>
            </a:r>
          </a:p>
        </p:txBody>
      </p:sp>
      <p:sp>
        <p:nvSpPr>
          <p:cNvPr id="4" name="Pladsholder til tekst 3">
            <a:extLst>
              <a:ext uri="{FF2B5EF4-FFF2-40B4-BE49-F238E27FC236}">
                <a16:creationId xmlns:a16="http://schemas.microsoft.com/office/drawing/2014/main" id="{6EAC0431-2A0D-9A4C-181F-29A7C21CFE35}"/>
              </a:ext>
            </a:extLst>
          </p:cNvPr>
          <p:cNvSpPr>
            <a:spLocks noGrp="1"/>
          </p:cNvSpPr>
          <p:nvPr>
            <p:ph type="body" sz="quarter" idx="12"/>
          </p:nvPr>
        </p:nvSpPr>
        <p:spPr/>
        <p:txBody>
          <a:bodyPr>
            <a:normAutofit fontScale="92500" lnSpcReduction="10000"/>
          </a:bodyPr>
          <a:lstStyle/>
          <a:p>
            <a:r>
              <a:rPr lang="da-DK" dirty="0"/>
              <a:t>Reglerne om APV er ved at blive omskrevet:</a:t>
            </a:r>
          </a:p>
          <a:p>
            <a:pPr lvl="1"/>
            <a:r>
              <a:rPr lang="da-DK" dirty="0">
                <a:solidFill>
                  <a:srgbClr val="FF0000"/>
                </a:solidFill>
                <a:highlight>
                  <a:srgbClr val="FFFF00"/>
                </a:highlight>
              </a:rPr>
              <a:t>NU:</a:t>
            </a:r>
            <a:r>
              <a:rPr lang="da-DK" dirty="0">
                <a:highlight>
                  <a:srgbClr val="FFFF00"/>
                </a:highlight>
              </a:rPr>
              <a:t> </a:t>
            </a:r>
            <a:r>
              <a:rPr lang="da-DK" b="0" i="0" dirty="0">
                <a:solidFill>
                  <a:srgbClr val="1E1E1E"/>
                </a:solidFill>
                <a:effectLst/>
              </a:rPr>
              <a:t>En arbejdspladsvurdering skal omfatte </a:t>
            </a:r>
            <a:r>
              <a:rPr lang="da-DK" b="0" i="0" dirty="0">
                <a:solidFill>
                  <a:srgbClr val="1E1E1E"/>
                </a:solidFill>
                <a:effectLst/>
                <a:highlight>
                  <a:srgbClr val="FFFF00"/>
                </a:highlight>
              </a:rPr>
              <a:t>en stillingtagen til virksomhedens arbejdsmiljøproblemer</a:t>
            </a:r>
            <a:r>
              <a:rPr lang="da-DK" b="0" i="0" dirty="0">
                <a:solidFill>
                  <a:srgbClr val="1E1E1E"/>
                </a:solidFill>
                <a:effectLst/>
              </a:rPr>
              <a:t>, og hvordan de løses, under iagttagelse af de forebyggelsesprincipper, der er angivet i arbejdsmiljølovgivningen. Vurderingen skal indeholde følgende elementer:</a:t>
            </a:r>
          </a:p>
          <a:p>
            <a:pPr lvl="2"/>
            <a:r>
              <a:rPr lang="da-DK" dirty="0"/>
              <a:t>Identifikation og kortlægning af virksomhedens arbejdsmiljøforhold.</a:t>
            </a:r>
          </a:p>
          <a:p>
            <a:pPr lvl="2"/>
            <a:r>
              <a:rPr lang="da-DK" dirty="0"/>
              <a:t>Beskrivelse og vurdering af virksomhedens arbejdsmiljøproblemer.</a:t>
            </a:r>
          </a:p>
          <a:p>
            <a:pPr lvl="2"/>
            <a:r>
              <a:rPr lang="da-DK" dirty="0"/>
              <a:t>Prioritering og opstilling af en handlingsplan til løsning af virksomhedens arbejdsmiljøproblemer.</a:t>
            </a:r>
          </a:p>
          <a:p>
            <a:pPr lvl="2"/>
            <a:r>
              <a:rPr lang="da-DK" dirty="0">
                <a:highlight>
                  <a:srgbClr val="FFFF00"/>
                </a:highlight>
              </a:rPr>
              <a:t>Retningslinjer </a:t>
            </a:r>
            <a:r>
              <a:rPr lang="da-DK" dirty="0"/>
              <a:t>for opfølgning på handlingsplanen.</a:t>
            </a:r>
          </a:p>
          <a:p>
            <a:pPr lvl="1"/>
            <a:r>
              <a:rPr lang="da-DK" dirty="0">
                <a:solidFill>
                  <a:srgbClr val="FF0000"/>
                </a:solidFill>
                <a:highlight>
                  <a:srgbClr val="FFFF00"/>
                </a:highlight>
              </a:rPr>
              <a:t>I FREMTIDEN:</a:t>
            </a:r>
            <a:r>
              <a:rPr lang="da-DK" dirty="0">
                <a:highlight>
                  <a:srgbClr val="FFFF00"/>
                </a:highlight>
              </a:rPr>
              <a:t> </a:t>
            </a:r>
            <a:r>
              <a:rPr lang="en-US" dirty="0"/>
              <a:t>[Det </a:t>
            </a:r>
            <a:r>
              <a:rPr lang="en-US" dirty="0" err="1"/>
              <a:t>skal</a:t>
            </a:r>
            <a:r>
              <a:rPr lang="en-US" dirty="0"/>
              <a:t> </a:t>
            </a:r>
            <a:r>
              <a:rPr lang="en-US" dirty="0" err="1"/>
              <a:t>sikres</a:t>
            </a:r>
            <a:r>
              <a:rPr lang="en-US" dirty="0"/>
              <a:t>]</a:t>
            </a:r>
            <a:r>
              <a:rPr lang="da-DK" dirty="0"/>
              <a:t>, at følgende elementer indgår:</a:t>
            </a:r>
          </a:p>
          <a:p>
            <a:pPr lvl="2"/>
            <a:r>
              <a:rPr lang="da-DK" dirty="0">
                <a:highlight>
                  <a:srgbClr val="FFFF00"/>
                </a:highlight>
              </a:rPr>
              <a:t>En risikovurdering af virksomhedens arbejdsmiljøproblemer</a:t>
            </a:r>
            <a:r>
              <a:rPr lang="da-DK" dirty="0"/>
              <a:t>. Risikovurderingen skal foretages på baggrund af en afdækning af virksomhedens arbejdsmiljøforhold.</a:t>
            </a:r>
          </a:p>
          <a:p>
            <a:pPr lvl="2"/>
            <a:r>
              <a:rPr lang="da-DK" dirty="0"/>
              <a:t>En skriftlig handlingsplan til løsning af arbejdsmiljøproblemer, som ikke kan løses umiddelbart. Handlingsplanen skal indeholde en beskrivelse af </a:t>
            </a:r>
            <a:r>
              <a:rPr lang="da-DK" dirty="0">
                <a:highlight>
                  <a:srgbClr val="FFFF00"/>
                </a:highlight>
              </a:rPr>
              <a:t>problemernes art, alvor, omfang og årsager</a:t>
            </a:r>
            <a:r>
              <a:rPr lang="da-DK" dirty="0"/>
              <a:t>, samt oplysninger om hvornår og hvordan de konstaterede problemer skal løses, herunder hvem der har ansvaret for at gennemføre løsningerne.</a:t>
            </a:r>
          </a:p>
          <a:p>
            <a:pPr lvl="2"/>
            <a:r>
              <a:rPr lang="da-DK" dirty="0"/>
              <a:t>En gennemførelse af handlingsplanen og opfølgning på de iværksatte foranstaltninger, herunder </a:t>
            </a:r>
            <a:r>
              <a:rPr lang="da-DK" dirty="0">
                <a:highlight>
                  <a:srgbClr val="FFFF00"/>
                </a:highlight>
              </a:rPr>
              <a:t>opfølgning på om igangsatte løsninger er fyldestgørende og effektive.</a:t>
            </a:r>
          </a:p>
        </p:txBody>
      </p:sp>
      <p:pic>
        <p:nvPicPr>
          <p:cNvPr id="6" name="Billede 5" descr="Et billede, der indeholder legetøj&#10;&#10;Automatisk genereret beskrivelse">
            <a:extLst>
              <a:ext uri="{FF2B5EF4-FFF2-40B4-BE49-F238E27FC236}">
                <a16:creationId xmlns:a16="http://schemas.microsoft.com/office/drawing/2014/main" id="{4EC67B39-F24D-419D-8A45-8E68CEF848A5}"/>
              </a:ext>
            </a:extLst>
          </p:cNvPr>
          <p:cNvPicPr>
            <a:picLocks noChangeAspect="1"/>
          </p:cNvPicPr>
          <p:nvPr/>
        </p:nvPicPr>
        <p:blipFill rotWithShape="1">
          <a:blip r:embed="rId2">
            <a:extLst>
              <a:ext uri="{28A0092B-C50C-407E-A947-70E740481C1C}">
                <a14:useLocalDpi xmlns:a14="http://schemas.microsoft.com/office/drawing/2010/main" val="0"/>
              </a:ext>
            </a:extLst>
          </a:blip>
          <a:srcRect l="6005" t="7280" r="2417" b="8947"/>
          <a:stretch/>
        </p:blipFill>
        <p:spPr>
          <a:xfrm>
            <a:off x="8388264" y="499310"/>
            <a:ext cx="2951623" cy="1800000"/>
          </a:xfrm>
          <a:prstGeom prst="rect">
            <a:avLst/>
          </a:prstGeom>
        </p:spPr>
      </p:pic>
    </p:spTree>
    <p:extLst>
      <p:ext uri="{BB962C8B-B14F-4D97-AF65-F5344CB8AC3E}">
        <p14:creationId xmlns:p14="http://schemas.microsoft.com/office/powerpoint/2010/main" val="1176291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054C6AA-B2CE-583F-99A0-A48C27207B11}"/>
              </a:ext>
            </a:extLst>
          </p:cNvPr>
          <p:cNvSpPr>
            <a:spLocks noGrp="1"/>
          </p:cNvSpPr>
          <p:nvPr>
            <p:ph type="sldNum" sz="quarter" idx="4"/>
          </p:nvPr>
        </p:nvSpPr>
        <p:spPr/>
        <p:txBody>
          <a:bodyPr/>
          <a:lstStyle/>
          <a:p>
            <a:fld id="{D8D877B3-D348-4611-9BDB-C5374591D951}" type="slidenum">
              <a:rPr lang="en-US" smtClean="0"/>
              <a:pPr/>
              <a:t>7</a:t>
            </a:fld>
            <a:endParaRPr lang="en-US" dirty="0"/>
          </a:p>
        </p:txBody>
      </p:sp>
      <p:sp>
        <p:nvSpPr>
          <p:cNvPr id="3" name="Titel 2">
            <a:extLst>
              <a:ext uri="{FF2B5EF4-FFF2-40B4-BE49-F238E27FC236}">
                <a16:creationId xmlns:a16="http://schemas.microsoft.com/office/drawing/2014/main" id="{1D5D1613-DF56-DCDE-7A2D-C07752FC5496}"/>
              </a:ext>
            </a:extLst>
          </p:cNvPr>
          <p:cNvSpPr>
            <a:spLocks noGrp="1"/>
          </p:cNvSpPr>
          <p:nvPr>
            <p:ph type="title"/>
          </p:nvPr>
        </p:nvSpPr>
        <p:spPr>
          <a:xfrm>
            <a:off x="587374" y="370290"/>
            <a:ext cx="6649621" cy="1474385"/>
          </a:xfrm>
        </p:spPr>
        <p:txBody>
          <a:bodyPr/>
          <a:lstStyle/>
          <a:p>
            <a:r>
              <a:rPr lang="da-DK" sz="3200" dirty="0"/>
              <a:t>Konsekvenserne:</a:t>
            </a:r>
            <a:br>
              <a:rPr lang="da-DK" sz="3200" dirty="0"/>
            </a:br>
            <a:r>
              <a:rPr lang="da-DK" sz="3200" dirty="0"/>
              <a:t>Risikovurdering</a:t>
            </a:r>
          </a:p>
        </p:txBody>
      </p:sp>
      <p:sp>
        <p:nvSpPr>
          <p:cNvPr id="4" name="Pladsholder til tekst 3">
            <a:extLst>
              <a:ext uri="{FF2B5EF4-FFF2-40B4-BE49-F238E27FC236}">
                <a16:creationId xmlns:a16="http://schemas.microsoft.com/office/drawing/2014/main" id="{DC3AAD44-692F-DF48-F7F9-812F9B3C6F89}"/>
              </a:ext>
            </a:extLst>
          </p:cNvPr>
          <p:cNvSpPr>
            <a:spLocks noGrp="1"/>
          </p:cNvSpPr>
          <p:nvPr>
            <p:ph type="body" sz="quarter" idx="12"/>
          </p:nvPr>
        </p:nvSpPr>
        <p:spPr>
          <a:xfrm>
            <a:off x="587375" y="2065337"/>
            <a:ext cx="6842125" cy="3704284"/>
          </a:xfrm>
        </p:spPr>
        <p:txBody>
          <a:bodyPr>
            <a:normAutofit/>
          </a:bodyPr>
          <a:lstStyle/>
          <a:p>
            <a:r>
              <a:rPr lang="da-DK" dirty="0"/>
              <a:t>Intentionen</a:t>
            </a:r>
          </a:p>
          <a:p>
            <a:pPr lvl="1"/>
            <a:r>
              <a:rPr lang="en-US" i="1" dirty="0"/>
              <a:t>“</a:t>
            </a:r>
            <a:r>
              <a:rPr lang="da-DK" i="1" dirty="0">
                <a:effectLst/>
                <a:ea typeface="Calibri" panose="020F0502020204030204" pitchFamily="34" charset="0"/>
              </a:rPr>
              <a:t>Forslaget vil medføre, at det tydeligt fremgår, at APV’en skal rumme en risikovurdering. På den måde lægger forslaget sig tættere op ad Rammedirektivets ordlyd (</a:t>
            </a:r>
            <a:r>
              <a:rPr lang="da-DK" i="1" dirty="0" err="1">
                <a:effectLst/>
                <a:ea typeface="Calibri" panose="020F0502020204030204" pitchFamily="34" charset="0"/>
              </a:rPr>
              <a:t>risk</a:t>
            </a:r>
            <a:r>
              <a:rPr lang="da-DK" i="1" dirty="0">
                <a:effectLst/>
                <a:ea typeface="Calibri" panose="020F0502020204030204" pitchFamily="34" charset="0"/>
              </a:rPr>
              <a:t> </a:t>
            </a:r>
            <a:r>
              <a:rPr lang="da-DK" i="1" dirty="0" err="1">
                <a:effectLst/>
                <a:ea typeface="Calibri" panose="020F0502020204030204" pitchFamily="34" charset="0"/>
              </a:rPr>
              <a:t>assessment</a:t>
            </a:r>
            <a:r>
              <a:rPr lang="da-DK" i="1" dirty="0">
                <a:effectLst/>
                <a:ea typeface="Calibri" panose="020F0502020204030204" pitchFamily="34" charset="0"/>
              </a:rPr>
              <a:t>)</a:t>
            </a:r>
            <a:r>
              <a:rPr lang="en-US" i="1" dirty="0"/>
              <a:t>” </a:t>
            </a:r>
            <a:r>
              <a:rPr lang="en-US" dirty="0"/>
              <a:t>– </a:t>
            </a:r>
            <a:r>
              <a:rPr lang="en-US" dirty="0" err="1"/>
              <a:t>bemærkninger</a:t>
            </a:r>
            <a:r>
              <a:rPr lang="en-US" dirty="0"/>
              <a:t> </a:t>
            </a:r>
            <a:r>
              <a:rPr lang="en-US" dirty="0" err="1"/>
              <a:t>til</a:t>
            </a:r>
            <a:r>
              <a:rPr lang="en-US" dirty="0"/>
              <a:t> </a:t>
            </a:r>
            <a:r>
              <a:rPr lang="en-US" dirty="0" err="1"/>
              <a:t>lovforslaget</a:t>
            </a:r>
            <a:r>
              <a:rPr lang="en-US" dirty="0"/>
              <a:t>, </a:t>
            </a:r>
            <a:r>
              <a:rPr lang="en-US" dirty="0" err="1"/>
              <a:t>juni</a:t>
            </a:r>
            <a:r>
              <a:rPr lang="en-US" dirty="0"/>
              <a:t> 2023</a:t>
            </a:r>
          </a:p>
          <a:p>
            <a:r>
              <a:rPr lang="da-DK" dirty="0"/>
              <a:t>Fra "en stillingtagen til” til "at lave en risikovurdering af”</a:t>
            </a:r>
          </a:p>
          <a:p>
            <a:pPr lvl="1"/>
            <a:r>
              <a:rPr lang="en-US" dirty="0">
                <a:highlight>
                  <a:srgbClr val="FFFF00"/>
                </a:highlight>
              </a:rPr>
              <a:t>Nu</a:t>
            </a:r>
            <a:r>
              <a:rPr lang="en-US" dirty="0"/>
              <a:t>: </a:t>
            </a:r>
            <a:r>
              <a:rPr lang="en-US" dirty="0" err="1"/>
              <a:t>risikovurdering</a:t>
            </a:r>
            <a:r>
              <a:rPr lang="en-US" dirty="0"/>
              <a:t> = </a:t>
            </a:r>
            <a:r>
              <a:rPr lang="en-US" dirty="0" err="1"/>
              <a:t>en</a:t>
            </a:r>
            <a:r>
              <a:rPr lang="en-US" dirty="0"/>
              <a:t> </a:t>
            </a:r>
            <a:r>
              <a:rPr lang="en-US" dirty="0" err="1"/>
              <a:t>af</a:t>
            </a:r>
            <a:r>
              <a:rPr lang="en-US" dirty="0"/>
              <a:t> </a:t>
            </a:r>
            <a:r>
              <a:rPr lang="en-US" dirty="0" err="1"/>
              <a:t>flere</a:t>
            </a:r>
            <a:r>
              <a:rPr lang="en-US" dirty="0"/>
              <a:t> </a:t>
            </a:r>
            <a:r>
              <a:rPr lang="en-US" dirty="0" err="1"/>
              <a:t>måder</a:t>
            </a:r>
            <a:r>
              <a:rPr lang="en-US" dirty="0"/>
              <a:t> at </a:t>
            </a:r>
            <a:r>
              <a:rPr lang="en-US" dirty="0" err="1"/>
              <a:t>vurdere</a:t>
            </a:r>
            <a:r>
              <a:rPr lang="en-US" dirty="0"/>
              <a:t> et problem </a:t>
            </a:r>
            <a:r>
              <a:rPr lang="en-US" dirty="0" err="1"/>
              <a:t>på</a:t>
            </a:r>
            <a:endParaRPr lang="da-DK" dirty="0"/>
          </a:p>
          <a:p>
            <a:pPr lvl="2"/>
            <a:r>
              <a:rPr lang="da-DK" dirty="0"/>
              <a:t>Metodiske risikovurderinger anvendes sjældent (hvis nogensinde) i praksis på AAU</a:t>
            </a:r>
          </a:p>
          <a:p>
            <a:pPr lvl="2"/>
            <a:r>
              <a:rPr lang="da-DK" dirty="0"/>
              <a:t>I stedet er der brugt simple vurderinger af arbejdsmiljøpåvirkninger.</a:t>
            </a:r>
          </a:p>
          <a:p>
            <a:pPr lvl="1"/>
            <a:r>
              <a:rPr lang="en-US" dirty="0">
                <a:highlight>
                  <a:srgbClr val="FFFF00"/>
                </a:highlight>
              </a:rPr>
              <a:t>I </a:t>
            </a:r>
            <a:r>
              <a:rPr lang="en-US" dirty="0" err="1">
                <a:highlight>
                  <a:srgbClr val="FFFF00"/>
                </a:highlight>
              </a:rPr>
              <a:t>fremtiden</a:t>
            </a:r>
            <a:r>
              <a:rPr lang="en-US" dirty="0"/>
              <a:t>: </a:t>
            </a:r>
            <a:r>
              <a:rPr lang="en-US" dirty="0" err="1"/>
              <a:t>risikovurdering</a:t>
            </a:r>
            <a:r>
              <a:rPr lang="en-US" dirty="0"/>
              <a:t> = et </a:t>
            </a:r>
            <a:r>
              <a:rPr lang="en-US" dirty="0" err="1"/>
              <a:t>obligatorisk</a:t>
            </a:r>
            <a:r>
              <a:rPr lang="en-US" dirty="0"/>
              <a:t> </a:t>
            </a:r>
            <a:r>
              <a:rPr lang="en-US" dirty="0" err="1"/>
              <a:t>værktøj</a:t>
            </a:r>
            <a:endParaRPr lang="en-US" dirty="0"/>
          </a:p>
          <a:p>
            <a:pPr lvl="2"/>
            <a:r>
              <a:rPr lang="en-US" dirty="0" err="1"/>
              <a:t>Resultatet</a:t>
            </a:r>
            <a:r>
              <a:rPr lang="en-US" dirty="0"/>
              <a:t> </a:t>
            </a:r>
            <a:r>
              <a:rPr lang="en-US" dirty="0" err="1"/>
              <a:t>skal</a:t>
            </a:r>
            <a:r>
              <a:rPr lang="en-US" dirty="0"/>
              <a:t> </a:t>
            </a:r>
            <a:r>
              <a:rPr lang="en-US" dirty="0" err="1"/>
              <a:t>dokumenteres</a:t>
            </a:r>
            <a:r>
              <a:rPr lang="en-US" dirty="0"/>
              <a:t> </a:t>
            </a:r>
            <a:r>
              <a:rPr lang="en-US" dirty="0" err="1"/>
              <a:t>skriftligt</a:t>
            </a:r>
            <a:r>
              <a:rPr lang="en-US" dirty="0"/>
              <a:t> – </a:t>
            </a:r>
            <a:r>
              <a:rPr lang="en-US" dirty="0" err="1"/>
              <a:t>som</a:t>
            </a:r>
            <a:r>
              <a:rPr lang="en-US" dirty="0"/>
              <a:t> </a:t>
            </a:r>
            <a:r>
              <a:rPr lang="en-US" dirty="0" err="1"/>
              <a:t>en</a:t>
            </a:r>
            <a:r>
              <a:rPr lang="en-US" dirty="0"/>
              <a:t> del </a:t>
            </a:r>
            <a:r>
              <a:rPr lang="en-US" dirty="0" err="1"/>
              <a:t>af</a:t>
            </a:r>
            <a:r>
              <a:rPr lang="en-US" dirty="0"/>
              <a:t> </a:t>
            </a:r>
            <a:r>
              <a:rPr lang="en-US" dirty="0" err="1"/>
              <a:t>en</a:t>
            </a:r>
            <a:r>
              <a:rPr lang="en-US" dirty="0"/>
              <a:t> </a:t>
            </a:r>
            <a:r>
              <a:rPr lang="en-US" dirty="0" err="1"/>
              <a:t>skriftlig</a:t>
            </a:r>
            <a:r>
              <a:rPr lang="en-US" dirty="0"/>
              <a:t> </a:t>
            </a:r>
            <a:r>
              <a:rPr lang="en-US" dirty="0" err="1"/>
              <a:t>handlingsplan</a:t>
            </a:r>
            <a:endParaRPr lang="en-US" dirty="0"/>
          </a:p>
          <a:p>
            <a:pPr lvl="2"/>
            <a:r>
              <a:rPr lang="da-DK" dirty="0"/>
              <a:t>Selve risikovurderingen kan dog udføres som en ’mundtlig’ proces.</a:t>
            </a:r>
            <a:endParaRPr lang="en-US" dirty="0"/>
          </a:p>
        </p:txBody>
      </p:sp>
      <p:pic>
        <p:nvPicPr>
          <p:cNvPr id="1028" name="Picture 4" descr="Risk Management Quotes. QuotesGram | Risk management, Manager quotes, Risk  analysis">
            <a:extLst>
              <a:ext uri="{FF2B5EF4-FFF2-40B4-BE49-F238E27FC236}">
                <a16:creationId xmlns:a16="http://schemas.microsoft.com/office/drawing/2014/main" id="{8E41482D-19E6-438B-2556-E117F7EEE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483" y="1959718"/>
            <a:ext cx="3812886" cy="183371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763301C0-DF18-C3B8-FAC0-E243F9B41A18}"/>
              </a:ext>
            </a:extLst>
          </p:cNvPr>
          <p:cNvSpPr txBox="1"/>
          <p:nvPr/>
        </p:nvSpPr>
        <p:spPr>
          <a:xfrm>
            <a:off x="7992646" y="4512448"/>
            <a:ext cx="3453063" cy="984885"/>
          </a:xfrm>
          <a:prstGeom prst="rect">
            <a:avLst/>
          </a:prstGeom>
          <a:noFill/>
          <a:ln>
            <a:solidFill>
              <a:schemeClr val="accent1"/>
            </a:solidFill>
          </a:ln>
        </p:spPr>
        <p:txBody>
          <a:bodyPr wrap="square" rtlCol="0">
            <a:spAutoFit/>
          </a:bodyPr>
          <a:lstStyle/>
          <a:p>
            <a:r>
              <a:rPr lang="da-DK" sz="1000" dirty="0"/>
              <a:t>Eksempler:</a:t>
            </a:r>
          </a:p>
          <a:p>
            <a:pPr marL="171450" indent="-171450">
              <a:buFont typeface="Arial" panose="020B0604020202020204" pitchFamily="34" charset="0"/>
              <a:buChar char="•"/>
            </a:pPr>
            <a:r>
              <a:rPr lang="en-US" sz="1000" i="1" dirty="0"/>
              <a:t>“</a:t>
            </a:r>
            <a:r>
              <a:rPr lang="da-DK" sz="1000" i="1" dirty="0"/>
              <a:t>Vi kan være udfordret i forhold til, hvordan vi taler om hinanden”</a:t>
            </a:r>
            <a:endParaRPr lang="en-US" sz="1000" i="1" dirty="0"/>
          </a:p>
          <a:p>
            <a:pPr marL="171450" indent="-171450">
              <a:buFont typeface="Arial" panose="020B0604020202020204" pitchFamily="34" charset="0"/>
              <a:buChar char="•"/>
            </a:pPr>
            <a:r>
              <a:rPr lang="en-US" sz="1000" i="1" dirty="0"/>
              <a:t>“</a:t>
            </a:r>
            <a:r>
              <a:rPr lang="da-DK" sz="1000" i="1" dirty="0"/>
              <a:t>Generelt en oplevelse af dårlig akustik og støj</a:t>
            </a:r>
            <a:r>
              <a:rPr lang="en-US" sz="1000" i="1" dirty="0"/>
              <a:t>.”</a:t>
            </a:r>
            <a:endParaRPr lang="da-DK" sz="1000" i="1" dirty="0"/>
          </a:p>
          <a:p>
            <a:pPr algn="ctr"/>
            <a:endParaRPr lang="da-DK" dirty="0"/>
          </a:p>
        </p:txBody>
      </p:sp>
      <p:cxnSp>
        <p:nvCxnSpPr>
          <p:cNvPr id="7" name="Lige pilforbindelse 6">
            <a:extLst>
              <a:ext uri="{FF2B5EF4-FFF2-40B4-BE49-F238E27FC236}">
                <a16:creationId xmlns:a16="http://schemas.microsoft.com/office/drawing/2014/main" id="{872A94EA-2B41-6325-8F3D-092622CD6F71}"/>
              </a:ext>
            </a:extLst>
          </p:cNvPr>
          <p:cNvCxnSpPr>
            <a:cxnSpLocks/>
          </p:cNvCxnSpPr>
          <p:nvPr/>
        </p:nvCxnSpPr>
        <p:spPr>
          <a:xfrm>
            <a:off x="6820747" y="4686300"/>
            <a:ext cx="1083733" cy="2446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479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14FF0F81-6521-0F1B-2C2F-ACEED8A63321}"/>
              </a:ext>
            </a:extLst>
          </p:cNvPr>
          <p:cNvSpPr>
            <a:spLocks noGrp="1"/>
          </p:cNvSpPr>
          <p:nvPr>
            <p:ph type="sldNum" sz="quarter" idx="4"/>
          </p:nvPr>
        </p:nvSpPr>
        <p:spPr/>
        <p:txBody>
          <a:bodyPr/>
          <a:lstStyle/>
          <a:p>
            <a:fld id="{D8D877B3-D348-4611-9BDB-C5374591D951}" type="slidenum">
              <a:rPr lang="en-US" smtClean="0"/>
              <a:pPr/>
              <a:t>8</a:t>
            </a:fld>
            <a:endParaRPr lang="en-US" dirty="0"/>
          </a:p>
        </p:txBody>
      </p:sp>
      <p:sp>
        <p:nvSpPr>
          <p:cNvPr id="3" name="Titel 2">
            <a:extLst>
              <a:ext uri="{FF2B5EF4-FFF2-40B4-BE49-F238E27FC236}">
                <a16:creationId xmlns:a16="http://schemas.microsoft.com/office/drawing/2014/main" id="{7AF98548-31EE-BFCF-FD95-CFBDF00DA1C0}"/>
              </a:ext>
            </a:extLst>
          </p:cNvPr>
          <p:cNvSpPr>
            <a:spLocks noGrp="1"/>
          </p:cNvSpPr>
          <p:nvPr>
            <p:ph type="title"/>
          </p:nvPr>
        </p:nvSpPr>
        <p:spPr>
          <a:xfrm>
            <a:off x="587374" y="370290"/>
            <a:ext cx="7138887" cy="1474385"/>
          </a:xfrm>
        </p:spPr>
        <p:txBody>
          <a:bodyPr/>
          <a:lstStyle/>
          <a:p>
            <a:r>
              <a:rPr lang="da-DK" sz="3200" dirty="0"/>
              <a:t>Konsekvenserne: Lidt om risikovurdering</a:t>
            </a:r>
          </a:p>
        </p:txBody>
      </p:sp>
      <p:sp>
        <p:nvSpPr>
          <p:cNvPr id="4" name="Pladsholder til tekst 3">
            <a:extLst>
              <a:ext uri="{FF2B5EF4-FFF2-40B4-BE49-F238E27FC236}">
                <a16:creationId xmlns:a16="http://schemas.microsoft.com/office/drawing/2014/main" id="{33A055BC-CC87-7E9C-713F-33717C106427}"/>
              </a:ext>
            </a:extLst>
          </p:cNvPr>
          <p:cNvSpPr>
            <a:spLocks noGrp="1"/>
          </p:cNvSpPr>
          <p:nvPr>
            <p:ph type="body" sz="quarter" idx="12"/>
          </p:nvPr>
        </p:nvSpPr>
        <p:spPr/>
        <p:txBody>
          <a:bodyPr>
            <a:normAutofit fontScale="92500" lnSpcReduction="10000"/>
          </a:bodyPr>
          <a:lstStyle/>
          <a:p>
            <a:r>
              <a:rPr lang="en-US" dirty="0"/>
              <a:t>En </a:t>
            </a:r>
            <a:r>
              <a:rPr lang="en-US" dirty="0" err="1"/>
              <a:t>risikovurdering</a:t>
            </a:r>
            <a:r>
              <a:rPr lang="en-US" dirty="0"/>
              <a:t> er et </a:t>
            </a:r>
            <a:r>
              <a:rPr lang="en-US" dirty="0" err="1">
                <a:highlight>
                  <a:srgbClr val="FFFF00"/>
                </a:highlight>
              </a:rPr>
              <a:t>prioriteringsværktøj</a:t>
            </a:r>
            <a:endParaRPr lang="en-US" dirty="0">
              <a:highlight>
                <a:srgbClr val="FFFF00"/>
              </a:highlight>
            </a:endParaRPr>
          </a:p>
          <a:p>
            <a:r>
              <a:rPr lang="en-US" dirty="0" err="1"/>
              <a:t>Risici</a:t>
            </a:r>
            <a:r>
              <a:rPr lang="en-US" dirty="0"/>
              <a:t> </a:t>
            </a:r>
            <a:r>
              <a:rPr lang="en-US" dirty="0" err="1"/>
              <a:t>bør</a:t>
            </a:r>
            <a:r>
              <a:rPr lang="en-US" dirty="0"/>
              <a:t> </a:t>
            </a:r>
            <a:r>
              <a:rPr lang="en-US" dirty="0" err="1"/>
              <a:t>vurderes</a:t>
            </a:r>
            <a:r>
              <a:rPr lang="en-US" dirty="0"/>
              <a:t> </a:t>
            </a:r>
            <a:r>
              <a:rPr lang="en-US" dirty="0" err="1">
                <a:highlight>
                  <a:srgbClr val="FFFF00"/>
                </a:highlight>
              </a:rPr>
              <a:t>kvalitativt</a:t>
            </a:r>
            <a:endParaRPr lang="en-US" dirty="0">
              <a:highlight>
                <a:srgbClr val="FFFF00"/>
              </a:highlight>
            </a:endParaRPr>
          </a:p>
          <a:p>
            <a:pPr lvl="1"/>
            <a:r>
              <a:rPr lang="en-US" dirty="0" err="1"/>
              <a:t>Sjældent</a:t>
            </a:r>
            <a:r>
              <a:rPr lang="en-US" dirty="0"/>
              <a:t> </a:t>
            </a:r>
            <a:r>
              <a:rPr lang="en-US" dirty="0" err="1"/>
              <a:t>nok</a:t>
            </a:r>
            <a:r>
              <a:rPr lang="en-US" dirty="0"/>
              <a:t> data </a:t>
            </a:r>
            <a:r>
              <a:rPr lang="en-US" dirty="0" err="1"/>
              <a:t>til</a:t>
            </a:r>
            <a:r>
              <a:rPr lang="en-US" dirty="0"/>
              <a:t> at </a:t>
            </a:r>
            <a:r>
              <a:rPr lang="en-US" dirty="0" err="1"/>
              <a:t>understøtte</a:t>
            </a:r>
            <a:r>
              <a:rPr lang="en-US" dirty="0"/>
              <a:t> </a:t>
            </a:r>
            <a:r>
              <a:rPr lang="en-US" dirty="0" err="1"/>
              <a:t>en</a:t>
            </a:r>
            <a:r>
              <a:rPr lang="en-US" dirty="0"/>
              <a:t> </a:t>
            </a:r>
            <a:r>
              <a:rPr lang="en-US" dirty="0" err="1"/>
              <a:t>kvantitativ</a:t>
            </a:r>
            <a:r>
              <a:rPr lang="en-US" dirty="0"/>
              <a:t> </a:t>
            </a:r>
            <a:r>
              <a:rPr lang="en-US" dirty="0" err="1"/>
              <a:t>analyse</a:t>
            </a:r>
            <a:endParaRPr lang="en-US" dirty="0"/>
          </a:p>
          <a:p>
            <a:pPr lvl="1"/>
            <a:r>
              <a:rPr lang="en-US" dirty="0"/>
              <a:t>Vi </a:t>
            </a:r>
            <a:r>
              <a:rPr lang="en-US" dirty="0" err="1"/>
              <a:t>bruger</a:t>
            </a:r>
            <a:r>
              <a:rPr lang="en-US" dirty="0"/>
              <a:t> alle </a:t>
            </a:r>
            <a:r>
              <a:rPr lang="en-US" dirty="0" err="1"/>
              <a:t>denne</a:t>
            </a:r>
            <a:r>
              <a:rPr lang="en-US" dirty="0"/>
              <a:t> </a:t>
            </a:r>
            <a:r>
              <a:rPr lang="en-US" dirty="0" err="1"/>
              <a:t>metode</a:t>
            </a:r>
            <a:r>
              <a:rPr lang="en-US" dirty="0"/>
              <a:t> </a:t>
            </a:r>
            <a:r>
              <a:rPr lang="en-US" dirty="0" err="1"/>
              <a:t>på</a:t>
            </a:r>
            <a:r>
              <a:rPr lang="en-US" dirty="0"/>
              <a:t> </a:t>
            </a:r>
            <a:r>
              <a:rPr lang="en-US" dirty="0" err="1"/>
              <a:t>daglig</a:t>
            </a:r>
            <a:r>
              <a:rPr lang="en-US" dirty="0"/>
              <a:t> basis,</a:t>
            </a:r>
          </a:p>
          <a:p>
            <a:pPr lvl="2"/>
            <a:r>
              <a:rPr lang="da-DK" dirty="0"/>
              <a:t>f.eks. når vi krydser en vej med tæt trafik</a:t>
            </a:r>
          </a:p>
          <a:p>
            <a:pPr lvl="2"/>
            <a:r>
              <a:rPr lang="da-DK" dirty="0"/>
              <a:t>Typisk skalering er "høj, medium, lav”</a:t>
            </a:r>
          </a:p>
          <a:p>
            <a:r>
              <a:rPr lang="en-US" dirty="0" err="1"/>
              <a:t>Risici</a:t>
            </a:r>
            <a:r>
              <a:rPr lang="en-US" dirty="0"/>
              <a:t> </a:t>
            </a:r>
            <a:r>
              <a:rPr lang="en-US" dirty="0" err="1"/>
              <a:t>kan</a:t>
            </a:r>
            <a:r>
              <a:rPr lang="en-US" dirty="0"/>
              <a:t> </a:t>
            </a:r>
            <a:r>
              <a:rPr lang="en-US" dirty="0" err="1"/>
              <a:t>vurderes</a:t>
            </a:r>
            <a:r>
              <a:rPr lang="en-US" dirty="0"/>
              <a:t> </a:t>
            </a:r>
            <a:r>
              <a:rPr lang="en-US" dirty="0" err="1">
                <a:highlight>
                  <a:srgbClr val="FFFF00"/>
                </a:highlight>
              </a:rPr>
              <a:t>kvantitativt</a:t>
            </a:r>
            <a:endParaRPr lang="en-US" dirty="0">
              <a:highlight>
                <a:srgbClr val="FFFF00"/>
              </a:highlight>
            </a:endParaRPr>
          </a:p>
          <a:p>
            <a:pPr lvl="1"/>
            <a:r>
              <a:rPr lang="da-DK" dirty="0"/>
              <a:t>Fysiske farer</a:t>
            </a:r>
          </a:p>
          <a:p>
            <a:pPr lvl="2"/>
            <a:r>
              <a:rPr lang="da-DK" dirty="0"/>
              <a:t>Risiko = sandsynlighed x konsekvens</a:t>
            </a:r>
          </a:p>
          <a:p>
            <a:pPr lvl="1"/>
            <a:r>
              <a:rPr lang="en-US" dirty="0" err="1"/>
              <a:t>Sundhedsfarer</a:t>
            </a:r>
            <a:r>
              <a:rPr lang="en-US" dirty="0"/>
              <a:t>, </a:t>
            </a:r>
            <a:r>
              <a:rPr lang="en-US" dirty="0" err="1"/>
              <a:t>inkl</a:t>
            </a:r>
            <a:r>
              <a:rPr lang="en-US" dirty="0"/>
              <a:t>. </a:t>
            </a:r>
            <a:r>
              <a:rPr lang="en-US" dirty="0" err="1"/>
              <a:t>psykiske</a:t>
            </a:r>
            <a:r>
              <a:rPr lang="en-US" dirty="0"/>
              <a:t> </a:t>
            </a:r>
            <a:r>
              <a:rPr lang="en-US" dirty="0" err="1"/>
              <a:t>stressfaktorer</a:t>
            </a:r>
            <a:endParaRPr lang="en-US" dirty="0"/>
          </a:p>
          <a:p>
            <a:pPr lvl="2"/>
            <a:r>
              <a:rPr lang="da-DK" dirty="0"/>
              <a:t>Risiko = størrelse x varighed</a:t>
            </a:r>
          </a:p>
          <a:p>
            <a:pPr lvl="1"/>
            <a:r>
              <a:rPr lang="en-US" dirty="0"/>
              <a:t>Kan </a:t>
            </a:r>
            <a:r>
              <a:rPr lang="en-US" dirty="0" err="1"/>
              <a:t>illustreres</a:t>
            </a:r>
            <a:r>
              <a:rPr lang="en-US" dirty="0"/>
              <a:t> med </a:t>
            </a:r>
            <a:r>
              <a:rPr lang="en-US" dirty="0" err="1"/>
              <a:t>en</a:t>
            </a:r>
            <a:r>
              <a:rPr lang="en-US" dirty="0"/>
              <a:t> </a:t>
            </a:r>
            <a:r>
              <a:rPr lang="en-US" dirty="0" err="1"/>
              <a:t>risikomatrix</a:t>
            </a:r>
            <a:endParaRPr lang="da-DK" dirty="0"/>
          </a:p>
        </p:txBody>
      </p:sp>
      <p:cxnSp>
        <p:nvCxnSpPr>
          <p:cNvPr id="6" name="Lige pilforbindelse 5">
            <a:extLst>
              <a:ext uri="{FF2B5EF4-FFF2-40B4-BE49-F238E27FC236}">
                <a16:creationId xmlns:a16="http://schemas.microsoft.com/office/drawing/2014/main" id="{E46B28CB-895A-D222-8880-D0E5298EB8A4}"/>
              </a:ext>
            </a:extLst>
          </p:cNvPr>
          <p:cNvCxnSpPr>
            <a:cxnSpLocks/>
          </p:cNvCxnSpPr>
          <p:nvPr/>
        </p:nvCxnSpPr>
        <p:spPr>
          <a:xfrm flipV="1">
            <a:off x="4048125" y="4565984"/>
            <a:ext cx="2200275" cy="8001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AutoShape 2" descr="Risikobewertungsmatrix | Risikomatrix-Vorlage | Creately">
            <a:extLst>
              <a:ext uri="{FF2B5EF4-FFF2-40B4-BE49-F238E27FC236}">
                <a16:creationId xmlns:a16="http://schemas.microsoft.com/office/drawing/2014/main" id="{E1AFB581-463F-B69B-BFE6-72EE8A9A09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52" name="Picture 4" descr="Ingen tilgængelig billedbeskrivelse.">
            <a:extLst>
              <a:ext uri="{FF2B5EF4-FFF2-40B4-BE49-F238E27FC236}">
                <a16:creationId xmlns:a16="http://schemas.microsoft.com/office/drawing/2014/main" id="{CD52AEC3-B432-6727-7CEC-6640A5EC5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718" y="1449327"/>
            <a:ext cx="4279232" cy="39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51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054C6AA-B2CE-583F-99A0-A48C27207B11}"/>
              </a:ext>
            </a:extLst>
          </p:cNvPr>
          <p:cNvSpPr>
            <a:spLocks noGrp="1"/>
          </p:cNvSpPr>
          <p:nvPr>
            <p:ph type="sldNum" sz="quarter" idx="4"/>
          </p:nvPr>
        </p:nvSpPr>
        <p:spPr/>
        <p:txBody>
          <a:bodyPr/>
          <a:lstStyle/>
          <a:p>
            <a:fld id="{D8D877B3-D348-4611-9BDB-C5374591D951}" type="slidenum">
              <a:rPr lang="en-US" smtClean="0"/>
              <a:pPr/>
              <a:t>9</a:t>
            </a:fld>
            <a:endParaRPr lang="en-US" dirty="0"/>
          </a:p>
        </p:txBody>
      </p:sp>
      <p:sp>
        <p:nvSpPr>
          <p:cNvPr id="3" name="Titel 2">
            <a:extLst>
              <a:ext uri="{FF2B5EF4-FFF2-40B4-BE49-F238E27FC236}">
                <a16:creationId xmlns:a16="http://schemas.microsoft.com/office/drawing/2014/main" id="{1D5D1613-DF56-DCDE-7A2D-C07752FC5496}"/>
              </a:ext>
            </a:extLst>
          </p:cNvPr>
          <p:cNvSpPr>
            <a:spLocks noGrp="1"/>
          </p:cNvSpPr>
          <p:nvPr>
            <p:ph type="title"/>
          </p:nvPr>
        </p:nvSpPr>
        <p:spPr>
          <a:xfrm>
            <a:off x="587374" y="370290"/>
            <a:ext cx="6649621" cy="1474385"/>
          </a:xfrm>
        </p:spPr>
        <p:txBody>
          <a:bodyPr/>
          <a:lstStyle/>
          <a:p>
            <a:r>
              <a:rPr lang="da-DK" sz="3200" dirty="0"/>
              <a:t>Konsekvenserne:</a:t>
            </a:r>
            <a:br>
              <a:rPr lang="da-DK" sz="3200" dirty="0"/>
            </a:br>
            <a:r>
              <a:rPr lang="da-DK" sz="3200" dirty="0"/>
              <a:t>Opfølgning</a:t>
            </a:r>
          </a:p>
        </p:txBody>
      </p:sp>
      <p:sp>
        <p:nvSpPr>
          <p:cNvPr id="4" name="Pladsholder til tekst 3">
            <a:extLst>
              <a:ext uri="{FF2B5EF4-FFF2-40B4-BE49-F238E27FC236}">
                <a16:creationId xmlns:a16="http://schemas.microsoft.com/office/drawing/2014/main" id="{DC3AAD44-692F-DF48-F7F9-812F9B3C6F89}"/>
              </a:ext>
            </a:extLst>
          </p:cNvPr>
          <p:cNvSpPr>
            <a:spLocks noGrp="1"/>
          </p:cNvSpPr>
          <p:nvPr>
            <p:ph type="body" sz="quarter" idx="12"/>
          </p:nvPr>
        </p:nvSpPr>
        <p:spPr>
          <a:xfrm>
            <a:off x="587375" y="1916853"/>
            <a:ext cx="8231505" cy="4104640"/>
          </a:xfrm>
        </p:spPr>
        <p:txBody>
          <a:bodyPr>
            <a:normAutofit fontScale="92500" lnSpcReduction="10000"/>
          </a:bodyPr>
          <a:lstStyle/>
          <a:p>
            <a:r>
              <a:rPr lang="da-DK" dirty="0"/>
              <a:t>Intentionen</a:t>
            </a:r>
          </a:p>
          <a:p>
            <a:pPr lvl="1"/>
            <a:r>
              <a:rPr lang="en-US" i="1" dirty="0"/>
              <a:t>“ </a:t>
            </a:r>
            <a:r>
              <a:rPr lang="en-US" dirty="0"/>
              <a:t>[…]</a:t>
            </a:r>
            <a:r>
              <a:rPr lang="en-US" i="1" dirty="0"/>
              <a:t> </a:t>
            </a:r>
            <a:r>
              <a:rPr lang="da-DK" i="1" dirty="0">
                <a:effectLst/>
                <a:ea typeface="Calibri" panose="020F0502020204030204" pitchFamily="34" charset="0"/>
                <a:cs typeface="Calibri" panose="020F0502020204030204" pitchFamily="34" charset="0"/>
              </a:rPr>
              <a:t>nogle virksomheder har primært fokus på at kortlægge arbejdsmiljøet og i mindre grad fokus på at igangsætte og følge op på handlinger, der kan forebygge og løse arbejdsmiljøproblemer.</a:t>
            </a:r>
            <a:r>
              <a:rPr lang="en-US" i="1" dirty="0"/>
              <a:t>” </a:t>
            </a:r>
            <a:r>
              <a:rPr lang="en-US" dirty="0"/>
              <a:t>– </a:t>
            </a:r>
            <a:r>
              <a:rPr lang="en-US" dirty="0" err="1"/>
              <a:t>bemærkninger</a:t>
            </a:r>
            <a:r>
              <a:rPr lang="en-US" dirty="0"/>
              <a:t> </a:t>
            </a:r>
            <a:r>
              <a:rPr lang="en-US" dirty="0" err="1"/>
              <a:t>til</a:t>
            </a:r>
            <a:r>
              <a:rPr lang="en-US" dirty="0"/>
              <a:t> </a:t>
            </a:r>
            <a:r>
              <a:rPr lang="en-US" dirty="0" err="1"/>
              <a:t>lovforslaget</a:t>
            </a:r>
            <a:r>
              <a:rPr lang="en-US" dirty="0"/>
              <a:t>, </a:t>
            </a:r>
            <a:r>
              <a:rPr lang="en-US" dirty="0" err="1"/>
              <a:t>juni</a:t>
            </a:r>
            <a:r>
              <a:rPr lang="en-US" dirty="0"/>
              <a:t> 2023</a:t>
            </a:r>
          </a:p>
          <a:p>
            <a:pPr lvl="1"/>
            <a:r>
              <a:rPr lang="en-US" i="1" dirty="0"/>
              <a:t>“</a:t>
            </a:r>
            <a:r>
              <a:rPr lang="da-DK" i="1" dirty="0">
                <a:cs typeface="Calibri" panose="020F0502020204030204" pitchFamily="34" charset="0"/>
              </a:rPr>
              <a:t>Forslaget styrker endvidere et fokus på handlingsplanen, så det bliver tydeligt, at processen skal fortsætte med handling og opfølgning på baggrund af den foretagne risikovurdering</a:t>
            </a:r>
            <a:r>
              <a:rPr lang="en-US" i="1" dirty="0">
                <a:cs typeface="Calibri" panose="020F0502020204030204" pitchFamily="34" charset="0"/>
              </a:rPr>
              <a:t>.</a:t>
            </a:r>
            <a:r>
              <a:rPr lang="en-US" dirty="0">
                <a:cs typeface="Calibri" panose="020F0502020204030204" pitchFamily="34" charset="0"/>
              </a:rPr>
              <a:t>” </a:t>
            </a:r>
            <a:r>
              <a:rPr lang="en-US" dirty="0"/>
              <a:t>– </a:t>
            </a:r>
            <a:r>
              <a:rPr lang="en-US" dirty="0" err="1"/>
              <a:t>bemærkninger</a:t>
            </a:r>
            <a:r>
              <a:rPr lang="en-US" dirty="0"/>
              <a:t> </a:t>
            </a:r>
            <a:r>
              <a:rPr lang="en-US" dirty="0" err="1"/>
              <a:t>til</a:t>
            </a:r>
            <a:r>
              <a:rPr lang="en-US" dirty="0"/>
              <a:t> </a:t>
            </a:r>
            <a:r>
              <a:rPr lang="en-US" dirty="0" err="1"/>
              <a:t>lovforslaget</a:t>
            </a:r>
            <a:r>
              <a:rPr lang="en-US" dirty="0"/>
              <a:t>, </a:t>
            </a:r>
            <a:r>
              <a:rPr lang="en-US" dirty="0" err="1"/>
              <a:t>juni</a:t>
            </a:r>
            <a:r>
              <a:rPr lang="en-US" dirty="0"/>
              <a:t> 2023</a:t>
            </a:r>
            <a:endParaRPr lang="en-US" i="1" dirty="0"/>
          </a:p>
          <a:p>
            <a:r>
              <a:rPr lang="en-US" dirty="0"/>
              <a:t>Fra "</a:t>
            </a:r>
            <a:r>
              <a:rPr lang="en-US" dirty="0" err="1"/>
              <a:t>retningslinjer</a:t>
            </a:r>
            <a:r>
              <a:rPr lang="en-US" dirty="0"/>
              <a:t> for </a:t>
            </a:r>
            <a:r>
              <a:rPr lang="en-US" dirty="0" err="1"/>
              <a:t>opfølgning</a:t>
            </a:r>
            <a:r>
              <a:rPr lang="en-US" dirty="0"/>
              <a:t>" </a:t>
            </a:r>
            <a:r>
              <a:rPr lang="en-US" dirty="0" err="1"/>
              <a:t>til</a:t>
            </a:r>
            <a:r>
              <a:rPr lang="en-US" dirty="0"/>
              <a:t> </a:t>
            </a:r>
            <a:r>
              <a:rPr lang="en-US" dirty="0" err="1"/>
              <a:t>en</a:t>
            </a:r>
            <a:r>
              <a:rPr lang="en-US" dirty="0"/>
              <a:t> "</a:t>
            </a:r>
            <a:r>
              <a:rPr lang="en-US" dirty="0" err="1"/>
              <a:t>planlagt</a:t>
            </a:r>
            <a:r>
              <a:rPr lang="en-US" dirty="0"/>
              <a:t> </a:t>
            </a:r>
            <a:r>
              <a:rPr lang="en-US" dirty="0" err="1"/>
              <a:t>opfølgning</a:t>
            </a:r>
            <a:r>
              <a:rPr lang="en-US" dirty="0"/>
              <a:t>“</a:t>
            </a:r>
          </a:p>
          <a:p>
            <a:pPr lvl="1"/>
            <a:r>
              <a:rPr lang="en-US" dirty="0">
                <a:highlight>
                  <a:srgbClr val="FFFF00"/>
                </a:highlight>
              </a:rPr>
              <a:t>Nu</a:t>
            </a:r>
            <a:r>
              <a:rPr lang="en-US" dirty="0"/>
              <a:t>: </a:t>
            </a:r>
            <a:r>
              <a:rPr lang="en-US" dirty="0" err="1"/>
              <a:t>handlingsplaner</a:t>
            </a:r>
            <a:r>
              <a:rPr lang="en-US" dirty="0"/>
              <a:t> </a:t>
            </a:r>
            <a:r>
              <a:rPr lang="en-US" dirty="0" err="1"/>
              <a:t>på</a:t>
            </a:r>
            <a:r>
              <a:rPr lang="en-US" dirty="0"/>
              <a:t> AAU er </a:t>
            </a:r>
            <a:r>
              <a:rPr lang="en-US" dirty="0" err="1"/>
              <a:t>ofte</a:t>
            </a:r>
            <a:r>
              <a:rPr lang="en-US" dirty="0"/>
              <a:t> </a:t>
            </a:r>
            <a:r>
              <a:rPr lang="en-US" dirty="0" err="1"/>
              <a:t>uklare</a:t>
            </a:r>
            <a:r>
              <a:rPr lang="en-US" dirty="0"/>
              <a:t> </a:t>
            </a:r>
            <a:r>
              <a:rPr lang="en-US" dirty="0" err="1"/>
              <a:t>i</a:t>
            </a:r>
            <a:r>
              <a:rPr lang="en-US" dirty="0"/>
              <a:t> forhold </a:t>
            </a:r>
            <a:r>
              <a:rPr lang="en-US" dirty="0" err="1"/>
              <a:t>til</a:t>
            </a:r>
            <a:r>
              <a:rPr lang="en-US" dirty="0"/>
              <a:t> </a:t>
            </a:r>
            <a:r>
              <a:rPr lang="en-US" dirty="0" err="1"/>
              <a:t>opfølgning</a:t>
            </a:r>
            <a:endParaRPr lang="en-US" dirty="0"/>
          </a:p>
          <a:p>
            <a:pPr lvl="2"/>
            <a:r>
              <a:rPr lang="en-US" dirty="0" err="1"/>
              <a:t>Uklare</a:t>
            </a:r>
            <a:r>
              <a:rPr lang="en-US" dirty="0"/>
              <a:t> </a:t>
            </a:r>
            <a:r>
              <a:rPr lang="en-US" dirty="0" err="1"/>
              <a:t>mål</a:t>
            </a:r>
            <a:r>
              <a:rPr lang="en-US" dirty="0"/>
              <a:t>/</a:t>
            </a:r>
            <a:r>
              <a:rPr lang="en-US" dirty="0" err="1"/>
              <a:t>succeskriterier</a:t>
            </a:r>
            <a:endParaRPr lang="en-US" dirty="0"/>
          </a:p>
          <a:p>
            <a:pPr lvl="2"/>
            <a:r>
              <a:rPr lang="en-US" dirty="0" err="1"/>
              <a:t>Antagelse</a:t>
            </a:r>
            <a:r>
              <a:rPr lang="en-US" dirty="0"/>
              <a:t>: </a:t>
            </a:r>
            <a:r>
              <a:rPr lang="en-US" dirty="0" err="1"/>
              <a:t>ønskede</a:t>
            </a:r>
            <a:r>
              <a:rPr lang="en-US" dirty="0"/>
              <a:t> </a:t>
            </a:r>
            <a:r>
              <a:rPr lang="en-US" dirty="0" err="1"/>
              <a:t>resultater</a:t>
            </a:r>
            <a:r>
              <a:rPr lang="en-US" dirty="0"/>
              <a:t> </a:t>
            </a:r>
            <a:r>
              <a:rPr lang="en-US" dirty="0" err="1"/>
              <a:t>nås</a:t>
            </a:r>
            <a:r>
              <a:rPr lang="en-US" dirty="0"/>
              <a:t> ‘</a:t>
            </a:r>
            <a:r>
              <a:rPr lang="en-US" dirty="0" err="1"/>
              <a:t>automatisk</a:t>
            </a:r>
            <a:r>
              <a:rPr lang="en-US" dirty="0"/>
              <a:t>’</a:t>
            </a:r>
          </a:p>
          <a:p>
            <a:pPr lvl="2"/>
            <a:r>
              <a:rPr lang="en-US" dirty="0" err="1"/>
              <a:t>Metoder</a:t>
            </a:r>
            <a:r>
              <a:rPr lang="en-US" dirty="0"/>
              <a:t> </a:t>
            </a:r>
            <a:r>
              <a:rPr lang="en-US" dirty="0" err="1"/>
              <a:t>til</a:t>
            </a:r>
            <a:r>
              <a:rPr lang="en-US" dirty="0"/>
              <a:t> </a:t>
            </a:r>
            <a:r>
              <a:rPr lang="en-US" dirty="0" err="1"/>
              <a:t>opfølgning</a:t>
            </a:r>
            <a:r>
              <a:rPr lang="en-US" dirty="0"/>
              <a:t> er </a:t>
            </a:r>
            <a:r>
              <a:rPr lang="en-US" dirty="0" err="1"/>
              <a:t>ikke</a:t>
            </a:r>
            <a:r>
              <a:rPr lang="en-US" dirty="0"/>
              <a:t> </a:t>
            </a:r>
            <a:r>
              <a:rPr lang="en-US" dirty="0" err="1"/>
              <a:t>beskrevet</a:t>
            </a:r>
            <a:endParaRPr lang="en-US" dirty="0"/>
          </a:p>
          <a:p>
            <a:pPr lvl="1"/>
            <a:r>
              <a:rPr lang="en-US" dirty="0">
                <a:highlight>
                  <a:srgbClr val="FFFF00"/>
                </a:highlight>
              </a:rPr>
              <a:t>I </a:t>
            </a:r>
            <a:r>
              <a:rPr lang="en-US" dirty="0" err="1">
                <a:highlight>
                  <a:srgbClr val="FFFF00"/>
                </a:highlight>
              </a:rPr>
              <a:t>fremtiden</a:t>
            </a:r>
            <a:r>
              <a:rPr lang="en-US" dirty="0"/>
              <a:t>: </a:t>
            </a:r>
            <a:r>
              <a:rPr lang="en-US" dirty="0" err="1"/>
              <a:t>opfølgning</a:t>
            </a:r>
            <a:r>
              <a:rPr lang="en-US" dirty="0"/>
              <a:t> </a:t>
            </a:r>
            <a:r>
              <a:rPr lang="en-US" dirty="0" err="1"/>
              <a:t>kræver</a:t>
            </a:r>
            <a:r>
              <a:rPr lang="en-US" dirty="0"/>
              <a:t> </a:t>
            </a:r>
            <a:r>
              <a:rPr lang="en-US" dirty="0" err="1"/>
              <a:t>planlægning</a:t>
            </a:r>
            <a:r>
              <a:rPr lang="en-US" dirty="0"/>
              <a:t> </a:t>
            </a:r>
            <a:r>
              <a:rPr lang="en-US" dirty="0" err="1"/>
              <a:t>i</a:t>
            </a:r>
            <a:r>
              <a:rPr lang="en-US" dirty="0"/>
              <a:t> sig </a:t>
            </a:r>
            <a:r>
              <a:rPr lang="en-US" dirty="0" err="1"/>
              <a:t>selv</a:t>
            </a:r>
            <a:endParaRPr lang="en-US" dirty="0"/>
          </a:p>
          <a:p>
            <a:pPr lvl="2"/>
            <a:r>
              <a:rPr lang="en-US" dirty="0" err="1"/>
              <a:t>D.v.s.</a:t>
            </a:r>
            <a:r>
              <a:rPr lang="en-US" dirty="0"/>
              <a:t> </a:t>
            </a:r>
            <a:r>
              <a:rPr lang="en-US" dirty="0" err="1"/>
              <a:t>hvordan</a:t>
            </a:r>
            <a:r>
              <a:rPr lang="en-US" dirty="0"/>
              <a:t>, </a:t>
            </a:r>
            <a:r>
              <a:rPr lang="en-US" dirty="0" err="1"/>
              <a:t>hvornår</a:t>
            </a:r>
            <a:r>
              <a:rPr lang="en-US" dirty="0"/>
              <a:t> og </a:t>
            </a:r>
            <a:r>
              <a:rPr lang="en-US" dirty="0" err="1"/>
              <a:t>af</a:t>
            </a:r>
            <a:r>
              <a:rPr lang="en-US" dirty="0"/>
              <a:t> </a:t>
            </a:r>
            <a:r>
              <a:rPr lang="en-US" dirty="0" err="1"/>
              <a:t>hvem</a:t>
            </a:r>
            <a:endParaRPr lang="en-US" dirty="0"/>
          </a:p>
          <a:p>
            <a:pPr lvl="2"/>
            <a:r>
              <a:rPr lang="en-US" dirty="0" err="1"/>
              <a:t>Generelt</a:t>
            </a:r>
            <a:r>
              <a:rPr lang="en-US" dirty="0"/>
              <a:t> </a:t>
            </a:r>
            <a:r>
              <a:rPr lang="en-US" dirty="0" err="1"/>
              <a:t>råd</a:t>
            </a:r>
            <a:r>
              <a:rPr lang="en-US" dirty="0"/>
              <a:t>: </a:t>
            </a:r>
            <a:r>
              <a:rPr lang="en-US" dirty="0" err="1"/>
              <a:t>brug</a:t>
            </a:r>
            <a:r>
              <a:rPr lang="en-US" dirty="0"/>
              <a:t> </a:t>
            </a:r>
            <a:r>
              <a:rPr lang="en-US" dirty="0" err="1"/>
              <a:t>samme</a:t>
            </a:r>
            <a:r>
              <a:rPr lang="en-US" dirty="0"/>
              <a:t> </a:t>
            </a:r>
            <a:r>
              <a:rPr lang="en-US" dirty="0" err="1"/>
              <a:t>metode</a:t>
            </a:r>
            <a:r>
              <a:rPr lang="en-US" dirty="0"/>
              <a:t> </a:t>
            </a:r>
            <a:r>
              <a:rPr lang="en-US" dirty="0" err="1"/>
              <a:t>til</a:t>
            </a:r>
            <a:r>
              <a:rPr lang="en-US" dirty="0"/>
              <a:t> </a:t>
            </a:r>
            <a:r>
              <a:rPr lang="en-US" dirty="0" err="1"/>
              <a:t>opfølgning</a:t>
            </a:r>
            <a:r>
              <a:rPr lang="en-US" dirty="0"/>
              <a:t> </a:t>
            </a:r>
            <a:r>
              <a:rPr lang="en-US" dirty="0" err="1"/>
              <a:t>som</a:t>
            </a:r>
            <a:r>
              <a:rPr lang="en-US" dirty="0"/>
              <a:t> </a:t>
            </a:r>
            <a:r>
              <a:rPr lang="en-US" dirty="0" err="1"/>
              <a:t>ved</a:t>
            </a:r>
            <a:r>
              <a:rPr lang="en-US" dirty="0"/>
              <a:t> </a:t>
            </a:r>
            <a:r>
              <a:rPr lang="en-US" dirty="0" err="1"/>
              <a:t>kortlægning</a:t>
            </a:r>
            <a:r>
              <a:rPr lang="en-US" dirty="0"/>
              <a:t> </a:t>
            </a:r>
          </a:p>
          <a:p>
            <a:pPr lvl="2"/>
            <a:endParaRPr lang="en-US" dirty="0"/>
          </a:p>
          <a:p>
            <a:pPr marL="635000" lvl="2" indent="0">
              <a:buNone/>
            </a:pPr>
            <a:endParaRPr lang="en-US" dirty="0"/>
          </a:p>
          <a:p>
            <a:pPr marL="635000" lvl="2" indent="0">
              <a:buNone/>
            </a:pPr>
            <a:endParaRPr lang="en-US" dirty="0"/>
          </a:p>
          <a:p>
            <a:pPr lvl="2"/>
            <a:endParaRPr lang="en-US" dirty="0"/>
          </a:p>
        </p:txBody>
      </p:sp>
      <p:pic>
        <p:nvPicPr>
          <p:cNvPr id="3074" name="Picture 2" descr="Making sales is generally all in the follow up, find out why.">
            <a:extLst>
              <a:ext uri="{FF2B5EF4-FFF2-40B4-BE49-F238E27FC236}">
                <a16:creationId xmlns:a16="http://schemas.microsoft.com/office/drawing/2014/main" id="{6D02AF41-FA98-F2FC-2677-35BEE3834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85" t="6616" r="5911" b="6497"/>
          <a:stretch/>
        </p:blipFill>
        <p:spPr bwMode="auto">
          <a:xfrm rot="1260000">
            <a:off x="9321250" y="1578555"/>
            <a:ext cx="2506133" cy="249936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856E98E-9500-0015-D686-CC481F14EA6F}"/>
              </a:ext>
            </a:extLst>
          </p:cNvPr>
          <p:cNvSpPr txBox="1"/>
          <p:nvPr/>
        </p:nvSpPr>
        <p:spPr>
          <a:xfrm>
            <a:off x="7992646" y="4512448"/>
            <a:ext cx="3453063" cy="861774"/>
          </a:xfrm>
          <a:prstGeom prst="rect">
            <a:avLst/>
          </a:prstGeom>
          <a:noFill/>
          <a:ln>
            <a:solidFill>
              <a:schemeClr val="accent1"/>
            </a:solidFill>
          </a:ln>
        </p:spPr>
        <p:txBody>
          <a:bodyPr wrap="square" rtlCol="0">
            <a:spAutoFit/>
          </a:bodyPr>
          <a:lstStyle/>
          <a:p>
            <a:r>
              <a:rPr lang="da-DK" sz="1000" dirty="0"/>
              <a:t>Eksempler:</a:t>
            </a:r>
          </a:p>
          <a:p>
            <a:pPr marL="171450" indent="-171450">
              <a:buFont typeface="Arial" panose="020B0604020202020204" pitchFamily="34" charset="0"/>
              <a:buChar char="•"/>
            </a:pPr>
            <a:r>
              <a:rPr lang="en-US" sz="1000" i="1" dirty="0"/>
              <a:t>“</a:t>
            </a:r>
            <a:r>
              <a:rPr lang="da-DK" sz="1000" i="1" dirty="0"/>
              <a:t>Øget bevidsthed om, hvad vi selv kan gøre i forhold til det fysiske arbejdsmiljø</a:t>
            </a:r>
            <a:r>
              <a:rPr lang="en-US" sz="1000" i="1" dirty="0"/>
              <a:t>”</a:t>
            </a:r>
          </a:p>
          <a:p>
            <a:pPr marL="171450" indent="-171450">
              <a:buFont typeface="Arial" panose="020B0604020202020204" pitchFamily="34" charset="0"/>
              <a:buChar char="•"/>
            </a:pPr>
            <a:r>
              <a:rPr lang="en-US" sz="1000" i="1" dirty="0"/>
              <a:t>“</a:t>
            </a:r>
            <a:r>
              <a:rPr lang="en-US" sz="1000" i="1" dirty="0" err="1"/>
              <a:t>Diskuteret</a:t>
            </a:r>
            <a:r>
              <a:rPr lang="en-US" sz="1000" i="1" dirty="0"/>
              <a:t> </a:t>
            </a:r>
            <a:r>
              <a:rPr lang="en-US" sz="1000" i="1" dirty="0" err="1"/>
              <a:t>på</a:t>
            </a:r>
            <a:r>
              <a:rPr lang="en-US" sz="1000" i="1" dirty="0"/>
              <a:t> </a:t>
            </a:r>
            <a:r>
              <a:rPr lang="en-US" sz="1000" i="1" dirty="0" err="1"/>
              <a:t>ledelsesmøde</a:t>
            </a:r>
            <a:r>
              <a:rPr lang="en-US" sz="1000" i="1" dirty="0"/>
              <a:t> </a:t>
            </a:r>
            <a:r>
              <a:rPr lang="en-US" sz="1000" i="1" dirty="0" err="1"/>
              <a:t>i</a:t>
            </a:r>
            <a:r>
              <a:rPr lang="en-US" sz="1000" i="1" dirty="0"/>
              <a:t> 1. </a:t>
            </a:r>
            <a:r>
              <a:rPr lang="en-US" sz="1000" i="1" dirty="0" err="1"/>
              <a:t>kvartal</a:t>
            </a:r>
            <a:r>
              <a:rPr lang="en-US" sz="1000" i="1" dirty="0"/>
              <a:t>”</a:t>
            </a:r>
          </a:p>
          <a:p>
            <a:pPr marL="171450" indent="-171450">
              <a:buFont typeface="Arial" panose="020B0604020202020204" pitchFamily="34" charset="0"/>
              <a:buChar char="•"/>
            </a:pPr>
            <a:r>
              <a:rPr lang="en-US" sz="1000" i="1" dirty="0"/>
              <a:t>“</a:t>
            </a:r>
            <a:r>
              <a:rPr lang="en-US" sz="1000" i="1" dirty="0" err="1"/>
              <a:t>Løbende</a:t>
            </a:r>
            <a:r>
              <a:rPr lang="en-US" sz="1000" i="1" dirty="0"/>
              <a:t> </a:t>
            </a:r>
            <a:r>
              <a:rPr lang="en-US" sz="1000" i="1" dirty="0" err="1"/>
              <a:t>proces</a:t>
            </a:r>
            <a:r>
              <a:rPr lang="en-US" sz="1000" i="1" dirty="0"/>
              <a:t>”</a:t>
            </a:r>
            <a:endParaRPr lang="da-DK" dirty="0"/>
          </a:p>
        </p:txBody>
      </p:sp>
      <p:cxnSp>
        <p:nvCxnSpPr>
          <p:cNvPr id="6" name="Lige pilforbindelse 5">
            <a:extLst>
              <a:ext uri="{FF2B5EF4-FFF2-40B4-BE49-F238E27FC236}">
                <a16:creationId xmlns:a16="http://schemas.microsoft.com/office/drawing/2014/main" id="{93A99CE3-A4E5-97F4-BD23-F2BF1B01C110}"/>
              </a:ext>
            </a:extLst>
          </p:cNvPr>
          <p:cNvCxnSpPr>
            <a:cxnSpLocks/>
          </p:cNvCxnSpPr>
          <p:nvPr/>
        </p:nvCxnSpPr>
        <p:spPr>
          <a:xfrm>
            <a:off x="5283200" y="4660053"/>
            <a:ext cx="2634827" cy="2832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593787"/>
      </p:ext>
    </p:extLst>
  </p:cSld>
  <p:clrMapOvr>
    <a:masterClrMapping/>
  </p:clrMapOvr>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DK" id="{A9314A11-232B-44AD-B463-DA388C6E1084}" vid="{3915CC49-FE55-4B7B-B842-2A7014111CF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DK" id="{A9314A11-232B-44AD-B463-DA388C6E1084}" vid="{9317A137-B940-47C4-9CBA-CAC799E9FD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44811465383E943B92E1D8FB4ACE096" ma:contentTypeVersion="2" ma:contentTypeDescription="Opret et nyt dokument." ma:contentTypeScope="" ma:versionID="406042b88fc1e58a3b152e7002a70182">
  <xsd:schema xmlns:xsd="http://www.w3.org/2001/XMLSchema" xmlns:xs="http://www.w3.org/2001/XMLSchema" xmlns:p="http://schemas.microsoft.com/office/2006/metadata/properties" xmlns:ns2="bfb3083c-c57b-4611-a9bc-f653d3097a5f" targetNamespace="http://schemas.microsoft.com/office/2006/metadata/properties" ma:root="true" ma:fieldsID="89f0d00725625017c110fcd8825dd4dc" ns2:_="">
    <xsd:import namespace="bfb3083c-c57b-4611-a9bc-f653d3097a5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b3083c-c57b-4611-a9bc-f653d3097a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603602-65E0-48FA-BF06-563C46D1CC25}">
  <ds:schemaRefs>
    <ds:schemaRef ds:uri="http://schemas.microsoft.com/office/2006/documentManagement/types"/>
    <ds:schemaRef ds:uri="bfb3083c-c57b-4611-a9bc-f653d3097a5f"/>
    <ds:schemaRef ds:uri="http://schemas.openxmlformats.org/package/2006/metadata/core-properties"/>
    <ds:schemaRef ds:uri="http://schemas.microsoft.com/office/2006/metadata/properties"/>
    <ds:schemaRef ds:uri="http://www.w3.org/XML/1998/namespace"/>
    <ds:schemaRef ds:uri="http://purl.org/dc/terms/"/>
    <ds:schemaRef ds:uri="http://purl.org/dc/elements/1.1/"/>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680A4DEC-F2EC-462E-9EAC-712AB2819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b3083c-c57b-4611-a9bc-f653d3097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FA39FA-C90B-44C5-8395-0F72C2D9FD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AAU 16_9 (DA)</Template>
  <TotalTime>7074</TotalTime>
  <Words>1249</Words>
  <Application>Microsoft Office PowerPoint</Application>
  <PresentationFormat>Widescreen</PresentationFormat>
  <Paragraphs>200</Paragraphs>
  <Slides>16</Slides>
  <Notes>1</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16</vt:i4>
      </vt:variant>
    </vt:vector>
  </HeadingPairs>
  <TitlesOfParts>
    <vt:vector size="22" baseType="lpstr">
      <vt:lpstr>Arial</vt:lpstr>
      <vt:lpstr>Arial Black</vt:lpstr>
      <vt:lpstr>Calibri</vt:lpstr>
      <vt:lpstr>Verdana Pro SemiBold</vt:lpstr>
      <vt:lpstr>AAU PowerPoint</vt:lpstr>
      <vt:lpstr>AAU PowerPoint - Blue</vt:lpstr>
      <vt:lpstr>PowerPoint-præsentation</vt:lpstr>
      <vt:lpstr>På dette møde …</vt:lpstr>
      <vt:lpstr>Arbejdsmiljøsektionen</vt:lpstr>
      <vt:lpstr>PowerPoint-præsentation</vt:lpstr>
      <vt:lpstr>APV i ‘det store billede'</vt:lpstr>
      <vt:lpstr>Lovgivningsændring pr. 1. februar 2024</vt:lpstr>
      <vt:lpstr>Konsekvenserne: Risikovurdering</vt:lpstr>
      <vt:lpstr>Konsekvenserne: Lidt om risikovurdering</vt:lpstr>
      <vt:lpstr>Konsekvenserne: Opfølgning</vt:lpstr>
      <vt:lpstr>Den kendte skabelon</vt:lpstr>
      <vt:lpstr>En alternativ skabelon</vt:lpstr>
      <vt:lpstr>PowerPoint-præsentation</vt:lpstr>
      <vt:lpstr>Sammenfatning: Pointer om handlingsplaner</vt:lpstr>
      <vt:lpstr>Andre lovændringer</vt:lpstr>
      <vt:lpstr>Hvad der kan forventes i 2024</vt:lpstr>
      <vt:lpstr>Næsten slut …</vt:lpstr>
    </vt:vector>
  </TitlesOfParts>
  <Company>Aalborg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APV 2022</dc:title>
  <dc:creator>Svend Ole Hosbond Poulsen</dc:creator>
  <cp:lastModifiedBy>Svend Ole Hosbond Poulsen</cp:lastModifiedBy>
  <cp:revision>67</cp:revision>
  <cp:lastPrinted>2021-12-09T14:30:23Z</cp:lastPrinted>
  <dcterms:created xsi:type="dcterms:W3CDTF">2021-11-11T14:03:01Z</dcterms:created>
  <dcterms:modified xsi:type="dcterms:W3CDTF">2023-12-14T12:38:17Z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0x010100B44811465383E943B92E1D8FB4ACE096</vt:lpwstr>
  </property>
</Properties>
</file>