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10"/>
  </p:notesMasterIdLst>
  <p:handoutMasterIdLst>
    <p:handoutMasterId r:id="rId11"/>
  </p:handoutMasterIdLst>
  <p:sldIdLst>
    <p:sldId id="379" r:id="rId6"/>
    <p:sldId id="380" r:id="rId7"/>
    <p:sldId id="381" r:id="rId8"/>
    <p:sldId id="382" r:id="rId9"/>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9"/>
            <p14:sldId id="380"/>
            <p14:sldId id="381"/>
            <p14:sldId id="3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651" autoAdjust="0"/>
  </p:normalViewPr>
  <p:slideViewPr>
    <p:cSldViewPr snapToGrid="0" snapToObjects="1">
      <p:cViewPr varScale="1">
        <p:scale>
          <a:sx n="69" d="100"/>
          <a:sy n="69" d="100"/>
        </p:scale>
        <p:origin x="564"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1/31/2021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775592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159332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 id="2147484069" r:id="rId11"/>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a:xfrm>
            <a:off x="2441575" y="2179783"/>
            <a:ext cx="7341129" cy="1958108"/>
          </a:xfrm>
        </p:spPr>
        <p:txBody>
          <a:bodyPr/>
          <a:lstStyle/>
          <a:p>
            <a:r>
              <a:rPr lang="da-DK" cap="all" dirty="0"/>
              <a:t>Møder ang. trivselsbarometer og sygefraværsstatistik </a:t>
            </a:r>
            <a:r>
              <a:rPr lang="da-DK" cap="all" dirty="0" smtClean="0"/>
              <a:t/>
            </a:r>
            <a:br>
              <a:rPr lang="da-DK" cap="all" dirty="0" smtClean="0"/>
            </a:br>
            <a:r>
              <a:rPr lang="da-DK" cap="all" dirty="0" smtClean="0"/>
              <a:t>PÅ </a:t>
            </a:r>
            <a:r>
              <a:rPr lang="da-DK" cap="all" dirty="0" err="1" smtClean="0"/>
              <a:t>fsu</a:t>
            </a:r>
            <a:r>
              <a:rPr lang="da-DK" cap="all" dirty="0" smtClean="0"/>
              <a:t> </a:t>
            </a:r>
            <a:r>
              <a:rPr lang="da-DK" cap="all" dirty="0"/>
              <a:t>+ AMO </a:t>
            </a:r>
            <a:r>
              <a:rPr lang="da-DK" cap="all" dirty="0" smtClean="0"/>
              <a:t>møder</a:t>
            </a:r>
            <a:br>
              <a:rPr lang="da-DK" cap="all" dirty="0" smtClean="0"/>
            </a:br>
            <a:endParaRPr lang="da-DK" cap="all"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2" name="Rektangel 1"/>
          <p:cNvSpPr/>
          <p:nvPr/>
        </p:nvSpPr>
        <p:spPr>
          <a:xfrm>
            <a:off x="174139" y="6437557"/>
            <a:ext cx="1895071" cy="215444"/>
          </a:xfrm>
          <a:prstGeom prst="rect">
            <a:avLst/>
          </a:prstGeom>
        </p:spPr>
        <p:txBody>
          <a:bodyPr wrap="none">
            <a:spAutoFit/>
          </a:bodyPr>
          <a:lstStyle/>
          <a:p>
            <a:r>
              <a:rPr lang="da-DK" sz="800" cap="all" dirty="0">
                <a:solidFill>
                  <a:schemeClr val="bg1"/>
                </a:solidFill>
              </a:rPr>
              <a:t>Sidst redigeret februar 2021</a:t>
            </a:r>
            <a:endParaRPr lang="da-DK" sz="800" dirty="0">
              <a:solidFill>
                <a:schemeClr val="bg1"/>
              </a:solidFill>
            </a:endParaRPr>
          </a:p>
        </p:txBody>
      </p:sp>
    </p:spTree>
    <p:extLst>
      <p:ext uri="{BB962C8B-B14F-4D97-AF65-F5344CB8AC3E}">
        <p14:creationId xmlns:p14="http://schemas.microsoft.com/office/powerpoint/2010/main" val="3456797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smtClean="0"/>
          </a:p>
        </p:txBody>
      </p:sp>
      <p:sp>
        <p:nvSpPr>
          <p:cNvPr id="3" name="Titel 2"/>
          <p:cNvSpPr>
            <a:spLocks noGrp="1"/>
          </p:cNvSpPr>
          <p:nvPr>
            <p:ph type="title"/>
          </p:nvPr>
        </p:nvSpPr>
        <p:spPr>
          <a:xfrm>
            <a:off x="587374" y="370290"/>
            <a:ext cx="11323981" cy="1474385"/>
          </a:xfrm>
        </p:spPr>
        <p:txBody>
          <a:bodyPr/>
          <a:lstStyle/>
          <a:p>
            <a:r>
              <a:rPr lang="da-DK" dirty="0"/>
              <a:t>Spørgsmål til </a:t>
            </a:r>
            <a:r>
              <a:rPr lang="da-DK" dirty="0" smtClean="0"/>
              <a:t>drøftelse, Trivselsbarometer</a:t>
            </a:r>
            <a:endParaRPr lang="da-DK" dirty="0"/>
          </a:p>
        </p:txBody>
      </p:sp>
      <p:graphicFrame>
        <p:nvGraphicFramePr>
          <p:cNvPr id="6" name="Tabel 5"/>
          <p:cNvGraphicFramePr>
            <a:graphicFrameLocks noGrp="1"/>
          </p:cNvGraphicFramePr>
          <p:nvPr>
            <p:extLst/>
          </p:nvPr>
        </p:nvGraphicFramePr>
        <p:xfrm>
          <a:off x="849743" y="1458585"/>
          <a:ext cx="10483272" cy="3889276"/>
        </p:xfrm>
        <a:graphic>
          <a:graphicData uri="http://schemas.openxmlformats.org/drawingml/2006/table">
            <a:tbl>
              <a:tblPr firstRow="1" bandRow="1">
                <a:tableStyleId>{5C22544A-7EE6-4342-B048-85BDC9FD1C3A}</a:tableStyleId>
              </a:tblPr>
              <a:tblGrid>
                <a:gridCol w="10483272">
                  <a:extLst>
                    <a:ext uri="{9D8B030D-6E8A-4147-A177-3AD203B41FA5}">
                      <a16:colId xmlns:a16="http://schemas.microsoft.com/office/drawing/2014/main" val="104525851"/>
                    </a:ext>
                  </a:extLst>
                </a:gridCol>
              </a:tblGrid>
              <a:tr h="410879">
                <a:tc>
                  <a:txBody>
                    <a:bodyPr/>
                    <a:lstStyle/>
                    <a:p>
                      <a:r>
                        <a:rPr lang="da-DK" sz="1800" b="1" u="none" kern="1200" dirty="0" smtClean="0">
                          <a:solidFill>
                            <a:schemeClr val="lt1"/>
                          </a:solidFill>
                          <a:effectLst/>
                          <a:latin typeface="+mn-lt"/>
                          <a:ea typeface="+mn-ea"/>
                          <a:cs typeface="+mn-cs"/>
                        </a:rPr>
                        <a:t>Samlet trivselsscore</a:t>
                      </a:r>
                      <a:endParaRPr lang="da-DK" sz="1800" u="none" dirty="0"/>
                    </a:p>
                  </a:txBody>
                  <a:tcPr/>
                </a:tc>
                <a:extLst>
                  <a:ext uri="{0D108BD9-81ED-4DB2-BD59-A6C34878D82A}">
                    <a16:rowId xmlns:a16="http://schemas.microsoft.com/office/drawing/2014/main" val="498331270"/>
                  </a:ext>
                </a:extLst>
              </a:tr>
              <a:tr h="641646">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 befinder I jer på skalaen?</a:t>
                      </a:r>
                    </a:p>
                    <a:p>
                      <a:pPr marL="285750" lvl="0" indent="-285750">
                        <a:buFont typeface="Arial" panose="020B0604020202020204" pitchFamily="34" charset="0"/>
                        <a:buChar char="•"/>
                      </a:pPr>
                      <a:endParaRPr lang="da-DK"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3287798984"/>
                  </a:ext>
                </a:extLst>
              </a:tr>
              <a:tr h="641646">
                <a:tc>
                  <a:txBody>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smtClean="0">
                          <a:solidFill>
                            <a:schemeClr val="tx1"/>
                          </a:solidFill>
                          <a:effectLst/>
                          <a:latin typeface="+mn-lt"/>
                          <a:ea typeface="+mn-ea"/>
                          <a:cs typeface="+mn-cs"/>
                        </a:rPr>
                        <a:t>Stigning/fald?</a:t>
                      </a:r>
                    </a:p>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179918243"/>
                  </a:ext>
                </a:extLst>
              </a:tr>
              <a:tr h="641646">
                <a:tc>
                  <a:txBody>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smtClean="0">
                          <a:solidFill>
                            <a:schemeClr val="tx1"/>
                          </a:solidFill>
                          <a:effectLst/>
                          <a:latin typeface="+mn-lt"/>
                          <a:ea typeface="+mn-ea"/>
                          <a:cs typeface="+mn-cs"/>
                        </a:rPr>
                        <a:t>Er I tilfredse med niveauet?</a:t>
                      </a:r>
                    </a:p>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896560158"/>
                  </a:ext>
                </a:extLst>
              </a:tr>
              <a:tr h="641646">
                <a:tc>
                  <a:txBody>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smtClean="0">
                          <a:solidFill>
                            <a:schemeClr val="tx1"/>
                          </a:solidFill>
                          <a:effectLst/>
                          <a:latin typeface="+mn-lt"/>
                          <a:ea typeface="+mn-ea"/>
                          <a:cs typeface="+mn-cs"/>
                        </a:rPr>
                        <a:t>Hvad har påvirket (positivt/negativt), at I ligger her på skalaen?</a:t>
                      </a:r>
                    </a:p>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700901719"/>
                  </a:ext>
                </a:extLst>
              </a:tr>
              <a:tr h="911813">
                <a:tc>
                  <a:txBody>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smtClean="0">
                          <a:solidFill>
                            <a:schemeClr val="tx1"/>
                          </a:solidFill>
                          <a:effectLst/>
                          <a:latin typeface="+mn-lt"/>
                          <a:ea typeface="+mn-ea"/>
                          <a:cs typeface="+mn-cs"/>
                        </a:rPr>
                        <a:t>I hvilke spørgsmålskategorier finder I den største udvikling, hvor ser I bemærkelsesværdige stigninger/fald?</a:t>
                      </a:r>
                    </a:p>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4181045227"/>
                  </a:ext>
                </a:extLst>
              </a:tr>
            </a:tbl>
          </a:graphicData>
        </a:graphic>
      </p:graphicFrame>
    </p:spTree>
    <p:extLst>
      <p:ext uri="{BB962C8B-B14F-4D97-AF65-F5344CB8AC3E}">
        <p14:creationId xmlns:p14="http://schemas.microsoft.com/office/powerpoint/2010/main" val="1616427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smtClean="0"/>
          </a:p>
        </p:txBody>
      </p:sp>
      <p:sp>
        <p:nvSpPr>
          <p:cNvPr id="3" name="Titel 2"/>
          <p:cNvSpPr>
            <a:spLocks noGrp="1"/>
          </p:cNvSpPr>
          <p:nvPr>
            <p:ph type="title"/>
          </p:nvPr>
        </p:nvSpPr>
        <p:spPr>
          <a:xfrm>
            <a:off x="587374" y="370290"/>
            <a:ext cx="10838008" cy="1474385"/>
          </a:xfrm>
        </p:spPr>
        <p:txBody>
          <a:bodyPr/>
          <a:lstStyle/>
          <a:p>
            <a:r>
              <a:rPr lang="da-DK" dirty="0"/>
              <a:t>Spørgsmål til </a:t>
            </a:r>
            <a:r>
              <a:rPr lang="da-DK" dirty="0" smtClean="0"/>
              <a:t>drøftelse, sygefravær</a:t>
            </a:r>
            <a:endParaRPr lang="da-DK" dirty="0"/>
          </a:p>
        </p:txBody>
      </p:sp>
      <p:graphicFrame>
        <p:nvGraphicFramePr>
          <p:cNvPr id="6" name="Tabel 5"/>
          <p:cNvGraphicFramePr>
            <a:graphicFrameLocks noGrp="1"/>
          </p:cNvGraphicFramePr>
          <p:nvPr>
            <p:extLst/>
          </p:nvPr>
        </p:nvGraphicFramePr>
        <p:xfrm>
          <a:off x="849751" y="1448586"/>
          <a:ext cx="10483200" cy="4429815"/>
        </p:xfrm>
        <a:graphic>
          <a:graphicData uri="http://schemas.openxmlformats.org/drawingml/2006/table">
            <a:tbl>
              <a:tblPr firstRow="1" bandRow="1">
                <a:tableStyleId>{5C22544A-7EE6-4342-B048-85BDC9FD1C3A}</a:tableStyleId>
              </a:tblPr>
              <a:tblGrid>
                <a:gridCol w="10483200">
                  <a:extLst>
                    <a:ext uri="{9D8B030D-6E8A-4147-A177-3AD203B41FA5}">
                      <a16:colId xmlns:a16="http://schemas.microsoft.com/office/drawing/2014/main" val="104525851"/>
                    </a:ext>
                  </a:extLst>
                </a:gridCol>
              </a:tblGrid>
              <a:tr h="394695">
                <a:tc>
                  <a:txBody>
                    <a:bodyPr/>
                    <a:lstStyle/>
                    <a:p>
                      <a:r>
                        <a:rPr lang="da-DK" sz="1800" b="1" kern="1200" dirty="0" smtClean="0">
                          <a:solidFill>
                            <a:schemeClr val="lt1"/>
                          </a:solidFill>
                          <a:effectLst/>
                          <a:latin typeface="+mn-lt"/>
                          <a:ea typeface="+mn-ea"/>
                          <a:cs typeface="+mn-cs"/>
                        </a:rPr>
                        <a:t>Samlet sygefraværsstatistik</a:t>
                      </a:r>
                      <a:endParaRPr lang="da-DK" sz="1800" dirty="0"/>
                    </a:p>
                  </a:txBody>
                  <a:tcPr/>
                </a:tc>
                <a:extLst>
                  <a:ext uri="{0D108BD9-81ED-4DB2-BD59-A6C34878D82A}">
                    <a16:rowId xmlns:a16="http://schemas.microsoft.com/office/drawing/2014/main" val="498331270"/>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Hvordan er jeres niveau sammenlignet med AAUs samlede sygefraværsprocent?</a:t>
                      </a:r>
                    </a:p>
                  </a:txBody>
                  <a:tcPr/>
                </a:tc>
                <a:extLst>
                  <a:ext uri="{0D108BD9-81ED-4DB2-BD59-A6C34878D82A}">
                    <a16:rowId xmlns:a16="http://schemas.microsoft.com/office/drawing/2014/main" val="3287798984"/>
                  </a:ext>
                </a:extLst>
              </a:tr>
              <a:tr h="576000">
                <a:tc>
                  <a:txBody>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smtClean="0">
                          <a:solidFill>
                            <a:schemeClr val="tx1"/>
                          </a:solidFill>
                          <a:effectLst/>
                          <a:latin typeface="+mn-lt"/>
                          <a:ea typeface="+mn-ea"/>
                          <a:cs typeface="+mn-cs"/>
                        </a:rPr>
                        <a:t>Er I tilfredse med niveauet? </a:t>
                      </a:r>
                    </a:p>
                  </a:txBody>
                  <a:tcPr/>
                </a:tc>
                <a:extLst>
                  <a:ext uri="{0D108BD9-81ED-4DB2-BD59-A6C34878D82A}">
                    <a16:rowId xmlns:a16="http://schemas.microsoft.com/office/drawing/2014/main" val="1179918243"/>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Hvad er det samlede antal sygedage – er det overraskende/forventeligt?</a:t>
                      </a:r>
                    </a:p>
                  </a:txBody>
                  <a:tcPr/>
                </a:tc>
                <a:extLst>
                  <a:ext uri="{0D108BD9-81ED-4DB2-BD59-A6C34878D82A}">
                    <a16:rowId xmlns:a16="http://schemas.microsoft.com/office/drawing/2014/main" val="1896560158"/>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Hvordan er fordelingen mellem det lange og det korte sygefravær?</a:t>
                      </a:r>
                    </a:p>
                  </a:txBody>
                  <a:tcPr/>
                </a:tc>
                <a:extLst>
                  <a:ext uri="{0D108BD9-81ED-4DB2-BD59-A6C34878D82A}">
                    <a16:rowId xmlns:a16="http://schemas.microsoft.com/office/drawing/2014/main" val="700901719"/>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Hvordan ser jeres langtidsfriskfrekvens ud?</a:t>
                      </a:r>
                    </a:p>
                  </a:txBody>
                  <a:tcPr/>
                </a:tc>
                <a:extLst>
                  <a:ext uri="{0D108BD9-81ED-4DB2-BD59-A6C34878D82A}">
                    <a16:rowId xmlns:a16="http://schemas.microsoft.com/office/drawing/2014/main" val="4181045227"/>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Er der et forhold, der skiller sig særligt ud – hvorfor? Eks. VIP/TAP, køn osv.</a:t>
                      </a:r>
                    </a:p>
                  </a:txBody>
                  <a:tcPr/>
                </a:tc>
                <a:extLst>
                  <a:ext uri="{0D108BD9-81ED-4DB2-BD59-A6C34878D82A}">
                    <a16:rowId xmlns:a16="http://schemas.microsoft.com/office/drawing/2014/main" val="1851848561"/>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Er der forhold i arbejdsmiljøet, som kan være årsag til sygefraværet (brug gerne opmærksomheder fra drøftelse af trivselsbarometerresultater)?</a:t>
                      </a:r>
                    </a:p>
                  </a:txBody>
                  <a:tcPr/>
                </a:tc>
                <a:extLst>
                  <a:ext uri="{0D108BD9-81ED-4DB2-BD59-A6C34878D82A}">
                    <a16:rowId xmlns:a16="http://schemas.microsoft.com/office/drawing/2014/main" val="527431695"/>
                  </a:ext>
                </a:extLst>
              </a:tr>
            </a:tbl>
          </a:graphicData>
        </a:graphic>
      </p:graphicFrame>
    </p:spTree>
    <p:extLst>
      <p:ext uri="{BB962C8B-B14F-4D97-AF65-F5344CB8AC3E}">
        <p14:creationId xmlns:p14="http://schemas.microsoft.com/office/powerpoint/2010/main" val="2767144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smtClean="0"/>
          </a:p>
        </p:txBody>
      </p:sp>
      <p:sp>
        <p:nvSpPr>
          <p:cNvPr id="3" name="Titel 2"/>
          <p:cNvSpPr>
            <a:spLocks noGrp="1"/>
          </p:cNvSpPr>
          <p:nvPr>
            <p:ph type="title"/>
          </p:nvPr>
        </p:nvSpPr>
        <p:spPr>
          <a:xfrm>
            <a:off x="587374" y="370290"/>
            <a:ext cx="6616990" cy="1474385"/>
          </a:xfrm>
        </p:spPr>
        <p:txBody>
          <a:bodyPr/>
          <a:lstStyle/>
          <a:p>
            <a:r>
              <a:rPr lang="da-DK" dirty="0"/>
              <a:t>Hvad så nu - handlinger?</a:t>
            </a:r>
            <a:r>
              <a:rPr lang="da-DK" sz="2400" dirty="0"/>
              <a:t/>
            </a:r>
            <a:br>
              <a:rPr lang="da-DK" sz="2400" dirty="0"/>
            </a:br>
            <a:endParaRPr lang="da-DK" dirty="0"/>
          </a:p>
        </p:txBody>
      </p:sp>
      <p:sp>
        <p:nvSpPr>
          <p:cNvPr id="4" name="Pladsholder til tekst 3"/>
          <p:cNvSpPr>
            <a:spLocks noGrp="1"/>
          </p:cNvSpPr>
          <p:nvPr>
            <p:ph type="body" sz="quarter" idx="12"/>
          </p:nvPr>
        </p:nvSpPr>
        <p:spPr>
          <a:xfrm>
            <a:off x="504248" y="1354137"/>
            <a:ext cx="5111461" cy="4861936"/>
          </a:xfrm>
        </p:spPr>
        <p:txBody>
          <a:bodyPr numCol="2">
            <a:normAutofit/>
          </a:bodyPr>
          <a:lstStyle/>
          <a:p>
            <a:pPr marL="0" indent="0">
              <a:buNone/>
            </a:pPr>
            <a:r>
              <a:rPr lang="da-DK" b="1" dirty="0" smtClean="0"/>
              <a:t>Sygefravær</a:t>
            </a:r>
            <a:r>
              <a:rPr lang="da-DK" dirty="0" smtClean="0"/>
              <a:t> </a:t>
            </a:r>
            <a:endParaRPr lang="da-DK" dirty="0"/>
          </a:p>
          <a:p>
            <a:pPr marL="0" lvl="0" indent="0">
              <a:buNone/>
            </a:pPr>
            <a:r>
              <a:rPr lang="da-DK" b="1" dirty="0" smtClean="0"/>
              <a:t>Hvis </a:t>
            </a:r>
            <a:r>
              <a:rPr lang="da-DK" b="1" dirty="0"/>
              <a:t>vi skruer tiden et </a:t>
            </a:r>
            <a:r>
              <a:rPr lang="da-DK" b="1" dirty="0" smtClean="0"/>
              <a:t>år frem </a:t>
            </a:r>
            <a:endParaRPr lang="da-DK" b="1" dirty="0"/>
          </a:p>
          <a:p>
            <a:pPr>
              <a:buFont typeface="Arial" panose="020B0604020202020204" pitchFamily="34" charset="0"/>
              <a:buChar char="•"/>
            </a:pPr>
            <a:r>
              <a:rPr lang="da-DK" dirty="0"/>
              <a:t>H</a:t>
            </a:r>
            <a:r>
              <a:rPr lang="da-DK" dirty="0" smtClean="0"/>
              <a:t>vilke </a:t>
            </a:r>
            <a:r>
              <a:rPr lang="da-DK" dirty="0"/>
              <a:t>kategorier ønsker </a:t>
            </a:r>
            <a:r>
              <a:rPr lang="da-DK" dirty="0" smtClean="0"/>
              <a:t>I </a:t>
            </a:r>
            <a:r>
              <a:rPr lang="da-DK" dirty="0"/>
              <a:t>at flytte jer mest på: </a:t>
            </a:r>
            <a:r>
              <a:rPr lang="da-DK" dirty="0" smtClean="0"/>
              <a:t/>
            </a:r>
            <a:br>
              <a:rPr lang="da-DK" dirty="0" smtClean="0"/>
            </a:br>
            <a:r>
              <a:rPr lang="da-DK" dirty="0" smtClean="0"/>
              <a:t>Samlede </a:t>
            </a:r>
            <a:r>
              <a:rPr lang="da-DK" dirty="0"/>
              <a:t>sygefraværsdage, kort/langt sygefravær, langtidsfriskfrekvens, andet?</a:t>
            </a:r>
          </a:p>
          <a:p>
            <a:pPr lvl="0">
              <a:buFont typeface="Arial" panose="020B0604020202020204" pitchFamily="34" charset="0"/>
              <a:buChar char="•"/>
            </a:pPr>
            <a:r>
              <a:rPr lang="da-DK" dirty="0"/>
              <a:t>Hvilke handlinger kalder det </a:t>
            </a:r>
            <a:r>
              <a:rPr lang="da-DK" dirty="0" smtClean="0"/>
              <a:t>på (på hvilke niveauer)?</a:t>
            </a:r>
            <a:endParaRPr lang="da-DK" dirty="0"/>
          </a:p>
          <a:p>
            <a:pPr marL="0" indent="0">
              <a:buNone/>
            </a:pPr>
            <a:endParaRPr lang="da-DK" b="1" dirty="0" smtClean="0"/>
          </a:p>
          <a:p>
            <a:pPr marL="0" indent="0">
              <a:buNone/>
            </a:pPr>
            <a:endParaRPr lang="da-DK" b="1" dirty="0" smtClean="0"/>
          </a:p>
          <a:p>
            <a:pPr marL="0" indent="0">
              <a:buNone/>
            </a:pPr>
            <a:r>
              <a:rPr lang="da-DK" b="1" dirty="0" smtClean="0"/>
              <a:t>Hvem </a:t>
            </a:r>
            <a:r>
              <a:rPr lang="da-DK" b="1" dirty="0"/>
              <a:t>skal ellers involveres?</a:t>
            </a:r>
            <a:endParaRPr lang="da-DK" dirty="0"/>
          </a:p>
          <a:p>
            <a:pPr lvl="0">
              <a:buFont typeface="Arial" panose="020B0604020202020204" pitchFamily="34" charset="0"/>
              <a:buChar char="•"/>
            </a:pPr>
            <a:r>
              <a:rPr lang="da-DK" dirty="0"/>
              <a:t>Hvordan kan Arbejdsmiljøgruppen, </a:t>
            </a:r>
            <a:r>
              <a:rPr lang="da-DK" dirty="0" smtClean="0"/>
              <a:t>FSU/Dekanen/Sekretariatet/andre </a:t>
            </a:r>
            <a:r>
              <a:rPr lang="da-DK" dirty="0"/>
              <a:t>understøtte </a:t>
            </a:r>
            <a:r>
              <a:rPr lang="da-DK" dirty="0" smtClean="0"/>
              <a:t>dette? </a:t>
            </a:r>
            <a:endParaRPr lang="da-DK" dirty="0"/>
          </a:p>
        </p:txBody>
      </p:sp>
      <p:sp>
        <p:nvSpPr>
          <p:cNvPr id="6" name="Pladsholder til tekst 3"/>
          <p:cNvSpPr txBox="1">
            <a:spLocks/>
          </p:cNvSpPr>
          <p:nvPr/>
        </p:nvSpPr>
        <p:spPr>
          <a:xfrm>
            <a:off x="6376699" y="1354137"/>
            <a:ext cx="5388552" cy="4861936"/>
          </a:xfrm>
          <a:prstGeom prst="rect">
            <a:avLst/>
          </a:prstGeom>
        </p:spPr>
        <p:txBody>
          <a:bodyPr vert="horz" lIns="0" tIns="45720" rIns="0" bIns="45720" numCol="2" rtlCol="0">
            <a:normAutofit/>
          </a:bodyPr>
          <a:lstStyle>
            <a:lvl1pPr marL="285750" indent="-285750" algn="l" defTabSz="914318" rtl="0" eaLnBrk="1" latinLnBrk="0" hangingPunct="1">
              <a:lnSpc>
                <a:spcPct val="120000"/>
              </a:lnSpc>
              <a:spcBef>
                <a:spcPts val="1000"/>
              </a:spcBef>
              <a:buFontTx/>
              <a:buBlip>
                <a:blip r:embed="rId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da-DK" b="1" dirty="0" smtClean="0"/>
              <a:t>Trivselsbarometer</a:t>
            </a:r>
          </a:p>
          <a:p>
            <a:pPr marL="0" indent="0">
              <a:buFontTx/>
              <a:buNone/>
            </a:pPr>
            <a:r>
              <a:rPr lang="da-DK" b="1" dirty="0" smtClean="0"/>
              <a:t>Hvis vi skruer tiden et år frem </a:t>
            </a:r>
          </a:p>
          <a:p>
            <a:pPr>
              <a:buFont typeface="Arial" panose="020B0604020202020204" pitchFamily="34" charset="0"/>
              <a:buChar char="•"/>
            </a:pPr>
            <a:r>
              <a:rPr lang="da-DK" dirty="0" smtClean="0"/>
              <a:t>hvilke spørgsmål ønsker I at se en bedre score for?</a:t>
            </a:r>
          </a:p>
          <a:p>
            <a:pPr>
              <a:buFont typeface="Arial" panose="020B0604020202020204" pitchFamily="34" charset="0"/>
              <a:buChar char="•"/>
            </a:pPr>
            <a:r>
              <a:rPr lang="da-DK" dirty="0" smtClean="0"/>
              <a:t>Hvilke handlinger kalder det på (på hvilke niveauer?) </a:t>
            </a: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FontTx/>
              <a:buNone/>
            </a:pPr>
            <a:r>
              <a:rPr lang="da-DK" b="1" dirty="0" smtClean="0"/>
              <a:t>Hvem skal ellers involveres?</a:t>
            </a:r>
            <a:endParaRPr lang="da-DK" dirty="0" smtClean="0"/>
          </a:p>
          <a:p>
            <a:pPr>
              <a:buFont typeface="Arial" panose="020B0604020202020204" pitchFamily="34" charset="0"/>
              <a:buChar char="•"/>
            </a:pPr>
            <a:r>
              <a:rPr lang="da-DK" dirty="0" smtClean="0"/>
              <a:t>Hvordan kan Arbejdsmiljøgruppen, FSU/Dekanen/Sekretariatet/andre understøtte dette? </a:t>
            </a:r>
          </a:p>
          <a:p>
            <a:pPr>
              <a:buFont typeface="Arial" panose="020B0604020202020204" pitchFamily="34" charset="0"/>
              <a:buChar char="•"/>
            </a:pPr>
            <a:endParaRPr lang="da-DK" dirty="0"/>
          </a:p>
        </p:txBody>
      </p:sp>
    </p:spTree>
    <p:extLst>
      <p:ext uri="{BB962C8B-B14F-4D97-AF65-F5344CB8AC3E}">
        <p14:creationId xmlns:p14="http://schemas.microsoft.com/office/powerpoint/2010/main" val="1254975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03602-65E0-48FA-BF06-563C46D1CC25}">
  <ds:schemaRefs>
    <ds:schemaRef ds:uri="http://purl.org/dc/elements/1.1/"/>
    <ds:schemaRef ds:uri="http://schemas.microsoft.com/office/2006/metadata/properties"/>
    <ds:schemaRef ds:uri="1790affa-1f64-4e58-8dd7-745390e575dd"/>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eaab4c3-db73-4b93-9200-350b498c50e8"/>
    <ds:schemaRef ds:uri="http://www.w3.org/XML/1998/namespace"/>
  </ds:schemaRefs>
</ds:datastoreItem>
</file>

<file path=customXml/itemProps2.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 16_9 (DA)</Template>
  <TotalTime>2</TotalTime>
  <Words>263</Words>
  <Application>Microsoft Office PowerPoint</Application>
  <PresentationFormat>Widescreen</PresentationFormat>
  <Paragraphs>41</Paragraphs>
  <Slides>4</Slides>
  <Notes>0</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4</vt:i4>
      </vt:variant>
    </vt:vector>
  </HeadingPairs>
  <TitlesOfParts>
    <vt:vector size="11" baseType="lpstr">
      <vt:lpstr>Arial</vt:lpstr>
      <vt:lpstr>Arial Black</vt:lpstr>
      <vt:lpstr>Calibri</vt:lpstr>
      <vt:lpstr>Montserrat Medium</vt:lpstr>
      <vt:lpstr>Times New Roman</vt:lpstr>
      <vt:lpstr>AAU PowerPoint</vt:lpstr>
      <vt:lpstr>AAU PowerPoint - Blue</vt:lpstr>
      <vt:lpstr>Møder ang. trivselsbarometer og sygefraværsstatistik  PÅ fsu + AMO møder </vt:lpstr>
      <vt:lpstr>Spørgsmål til drøftelse, Trivselsbarometer</vt:lpstr>
      <vt:lpstr>Spørgsmål til drøftelse, sygefravær</vt:lpstr>
      <vt:lpstr>Hvad så nu - handlinger? </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Møder ang. trivselsbarometer og sygefraværsstatistik  PÅ fsu + AMO møder </dc:title>
  <dc:creator>Tanja Busk Lykke Sloth</dc:creator>
  <cp:lastModifiedBy>Tanja Busk Lykke Sloth</cp:lastModifiedBy>
  <cp:revision>1</cp:revision>
  <cp:lastPrinted>2017-03-09T03:48:56Z</cp:lastPrinted>
  <dcterms:created xsi:type="dcterms:W3CDTF">2021-01-31T13:06:45Z</dcterms:created>
  <dcterms:modified xsi:type="dcterms:W3CDTF">2021-01-31T13:09:09Z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